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modernComment_111_7E9B54EC.xml" ContentType="application/vnd.ms-powerpoint.comments+xml"/>
  <Override PartName="/ppt/comments/modernComment_109_1A8E6A4F.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60" r:id="rId5"/>
    <p:sldMasterId id="2147483696" r:id="rId6"/>
    <p:sldMasterId id="2147483684" r:id="rId7"/>
    <p:sldMasterId id="2147483648" r:id="rId8"/>
  </p:sldMasterIdLst>
  <p:notesMasterIdLst>
    <p:notesMasterId r:id="rId27"/>
  </p:notesMasterIdLst>
  <p:sldIdLst>
    <p:sldId id="274" r:id="rId9"/>
    <p:sldId id="277" r:id="rId10"/>
    <p:sldId id="257" r:id="rId11"/>
    <p:sldId id="273" r:id="rId12"/>
    <p:sldId id="265" r:id="rId13"/>
    <p:sldId id="266" r:id="rId14"/>
    <p:sldId id="279" r:id="rId15"/>
    <p:sldId id="267" r:id="rId16"/>
    <p:sldId id="269" r:id="rId17"/>
    <p:sldId id="268" r:id="rId18"/>
    <p:sldId id="281" r:id="rId19"/>
    <p:sldId id="263" r:id="rId20"/>
    <p:sldId id="276" r:id="rId21"/>
    <p:sldId id="260" r:id="rId22"/>
    <p:sldId id="272" r:id="rId23"/>
    <p:sldId id="275" r:id="rId24"/>
    <p:sldId id="278" r:id="rId25"/>
    <p:sldId id="2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E84951-EEE9-3F2F-B0C7-234081A269F1}" name="Isabella Micallef" initials="IM" userId="S::isabella.micallef@sydney.edu.au::74fd0154-270d-4687-83b1-9b701bf91655" providerId="AD"/>
  <p188:author id="{D9D2DDB5-8D03-CB4E-7407-DA622ACECC74}" name="Jessica Hughes" initials="JH" userId="S::jessica.hughes@sydney.edu.au::7dfbc3d7-1cca-4e06-8261-af20f22bff4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64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001D32-FD20-4CE2-A581-12AB14ED0E59}" v="376" vWet="378" dt="2023-07-17T02:20:43.944"/>
    <p1510:client id="{861F23AF-E1D6-0177-130D-93DEF3E39123}" v="579" dt="2023-07-17T02:21:56.964"/>
    <p1510:client id="{BE2AD843-49F2-2864-B8A1-9931A0BAA5B0}" v="121" dt="2023-07-17T00:51:03.604"/>
    <p1510:client id="{CA1AD86C-31A1-4095-FD2A-48452E112D32}" v="2" dt="2023-07-17T00:54:04.254"/>
    <p1510:client id="{DFF37D3F-22AD-A4EC-D4FE-975D9EA33ABD}" v="11" dt="2023-07-17T01:35:26.4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p:cViewPr varScale="1">
        <p:scale>
          <a:sx n="110" d="100"/>
          <a:sy n="110" d="100"/>
        </p:scale>
        <p:origin x="6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Master" Target="slideMasters/slideMaster5.xml"/></Relationships>
</file>

<file path=ppt/comments/modernComment_109_1A8E6A4F.xml><?xml version="1.0" encoding="utf-8"?>
<p188:cmLst xmlns:a="http://schemas.openxmlformats.org/drawingml/2006/main" xmlns:r="http://schemas.openxmlformats.org/officeDocument/2006/relationships" xmlns:p188="http://schemas.microsoft.com/office/powerpoint/2018/8/main">
  <p188:cm id="{10D86B32-C4BD-4AA7-AA23-A8B37ED77FF6}" authorId="{FAE84951-EEE9-3F2F-B0C7-234081A269F1}" created="2023-07-10T05:04:21.106">
    <pc:sldMkLst xmlns:pc="http://schemas.microsoft.com/office/powerpoint/2013/main/command">
      <pc:docMk/>
      <pc:sldMk cId="445540943" sldId="265"/>
    </pc:sldMkLst>
    <p188:replyLst>
      <p188:reply id="{4AC65807-E379-4F66-B603-73EB99863A59}" authorId="{D9D2DDB5-8D03-CB4E-7407-DA622ACECC74}" created="2023-07-13T00:33:50.939">
        <p188:txBody>
          <a:bodyPr/>
          <a:lstStyle/>
          <a:p>
            <a:r>
              <a:rPr lang="en-AU"/>
              <a:t>Yes, maybe even have the common rubric, and some additional resources from the activities in a little stapled handout?</a:t>
            </a:r>
          </a:p>
        </p188:txBody>
      </p188:reply>
    </p188:replyLst>
    <p188:txBody>
      <a:bodyPr/>
      <a:lstStyle/>
      <a:p>
        <a:r>
          <a:rPr lang="en-GB"/>
          <a:t>Could print + have on each table</a:t>
        </a:r>
      </a:p>
    </p188:txBody>
  </p188:cm>
</p188:cmLst>
</file>

<file path=ppt/comments/modernComment_111_7E9B54EC.xml><?xml version="1.0" encoding="utf-8"?>
<p188:cmLst xmlns:a="http://schemas.openxmlformats.org/drawingml/2006/main" xmlns:r="http://schemas.openxmlformats.org/officeDocument/2006/relationships" xmlns:p188="http://schemas.microsoft.com/office/powerpoint/2018/8/main">
  <p188:cm id="{CF326760-2535-4E77-8E8C-81E826AE2DA6}" authorId="{FAE84951-EEE9-3F2F-B0C7-234081A269F1}" created="2023-07-10T05:04:15.903">
    <pc:sldMkLst xmlns:pc="http://schemas.microsoft.com/office/powerpoint/2013/main/command">
      <pc:docMk/>
      <pc:sldMk cId="2124109036" sldId="273"/>
    </pc:sldMkLst>
    <p188:txBody>
      <a:bodyPr/>
      <a:lstStyle/>
      <a:p>
        <a:r>
          <a:rPr lang="en-GB"/>
          <a:t>Could print + have on each table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56A91-3021-465D-AE2D-645FD434E26B}" type="datetimeFigureOut">
              <a:t>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B4BC2-FEF9-4B7B-9869-1D44E0DA86F6}" type="slidenum">
              <a:t>‹#›</a:t>
            </a:fld>
            <a:endParaRPr lang="en-GB"/>
          </a:p>
        </p:txBody>
      </p:sp>
    </p:spTree>
    <p:extLst>
      <p:ext uri="{BB962C8B-B14F-4D97-AF65-F5344CB8AC3E}">
        <p14:creationId xmlns:p14="http://schemas.microsoft.com/office/powerpoint/2010/main" val="649603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buFontTx/>
              <a:buChar char="-"/>
            </a:pPr>
            <a:r>
              <a:rPr lang="en-AU" b="0" i="0">
                <a:solidFill>
                  <a:srgbClr val="374151"/>
                </a:solidFill>
                <a:effectLst/>
                <a:latin typeface="Söhne"/>
              </a:rPr>
              <a:t>Generative AI tools is trained on massive amounts of text data using a technique called unsupervised learning. This means that it does not require labelled data, but rather learns from patterns in the data. For example, it might learn that certain words tend to follow others, or that certain phrases are more common in certain contexts.</a:t>
            </a:r>
          </a:p>
          <a:p>
            <a:pPr marL="171450" lvl="0" indent="-171450" algn="l" rtl="0">
              <a:spcBef>
                <a:spcPts val="0"/>
              </a:spcBef>
              <a:spcAft>
                <a:spcPts val="0"/>
              </a:spcAft>
              <a:buFontTx/>
              <a:buChar char="-"/>
            </a:pPr>
            <a:r>
              <a:rPr lang="en-AU" b="0" i="0">
                <a:solidFill>
                  <a:srgbClr val="374151"/>
                </a:solidFill>
                <a:effectLst/>
                <a:latin typeface="Söhne"/>
              </a:rPr>
              <a:t>The key innovation behind these tools like is its use of a transformer architecture that uses attention mechanisms to learn the relationships between words and generate coherent text. The attention mechanism allows the model to focus on certain parts of the input text while generating the output text, which improves its ability to generate coherent and contextually relevant text.</a:t>
            </a:r>
          </a:p>
          <a:p>
            <a:pPr marL="171450" lvl="0" indent="-171450" algn="l" rtl="0">
              <a:spcBef>
                <a:spcPts val="0"/>
              </a:spcBef>
              <a:spcAft>
                <a:spcPts val="0"/>
              </a:spcAft>
              <a:buFontTx/>
              <a:buChar char="-"/>
            </a:pPr>
            <a:r>
              <a:rPr lang="en-AU" b="0" i="0">
                <a:solidFill>
                  <a:srgbClr val="374151"/>
                </a:solidFill>
                <a:effectLst/>
                <a:latin typeface="Söhne"/>
              </a:rPr>
              <a:t>When generating text, ChatGPT uses a probabilistic approach to generate the most likely words given the input prompt. This means that it generates multiple possible outputs and assigns a probability to each one based on how likely it is to be a good fit for the input prompt.</a:t>
            </a:r>
          </a:p>
          <a:p>
            <a:pPr marL="171450" lvl="0" indent="-171450" algn="l" rtl="0">
              <a:spcBef>
                <a:spcPts val="0"/>
              </a:spcBef>
              <a:spcAft>
                <a:spcPts val="0"/>
              </a:spcAft>
              <a:buFontTx/>
              <a:buChar char="-"/>
            </a:pPr>
            <a:r>
              <a:rPr lang="en-AU" b="0" i="0">
                <a:solidFill>
                  <a:srgbClr val="374151"/>
                </a:solidFill>
                <a:effectLst/>
                <a:latin typeface="Söhne"/>
              </a:rPr>
              <a:t>The quality of the generated text depends on several factors, including the amount and quality of the training data, the complexity of the prompt, and the size of the model. Larger models tend to generate better text, but they also require more computing power and resources. </a:t>
            </a:r>
            <a:endParaRPr lang="en-AU"/>
          </a:p>
          <a:p>
            <a:endParaRPr lang="en-AU"/>
          </a:p>
          <a:p>
            <a:r>
              <a:rPr lang="en-AU"/>
              <a:t>These tools address the underlying issue of information and digital literacy in students. IDL is a graduate quality, and what underpins this is… (next slide)</a:t>
            </a:r>
          </a:p>
          <a:p>
            <a:pPr marL="0" indent="0">
              <a:lnSpc>
                <a:spcPct val="90000"/>
              </a:lnSpc>
              <a:spcBef>
                <a:spcPts val="1000"/>
              </a:spcBef>
              <a:buFont typeface="Arial,Sans-Serif"/>
              <a:buNone/>
            </a:pPr>
            <a:endParaRPr lang="en-US"/>
          </a:p>
          <a:p>
            <a:pPr marL="171450" indent="-171450">
              <a:lnSpc>
                <a:spcPct val="90000"/>
              </a:lnSpc>
              <a:spcBef>
                <a:spcPts val="1000"/>
              </a:spcBef>
              <a:buFont typeface="Arial,Sans-Serif"/>
              <a:buChar char="•"/>
            </a:pPr>
            <a:endParaRPr lang="en-US"/>
          </a:p>
          <a:p>
            <a:pPr marL="171450" indent="-171450">
              <a:lnSpc>
                <a:spcPct val="90000"/>
              </a:lnSpc>
              <a:spcBef>
                <a:spcPts val="1000"/>
              </a:spcBef>
              <a:buFont typeface="Arial,Sans-Serif"/>
              <a:buChar char="•"/>
            </a:pPr>
            <a:endParaRPr lang="en-US"/>
          </a:p>
          <a:p>
            <a:pPr marL="171450" indent="-171450">
              <a:lnSpc>
                <a:spcPct val="90000"/>
              </a:lnSpc>
              <a:spcBef>
                <a:spcPts val="1000"/>
              </a:spcBef>
              <a:buFont typeface="Arial,Sans-Serif"/>
              <a:buChar char="•"/>
            </a:pPr>
            <a:endParaRPr lang="en-US"/>
          </a:p>
          <a:p>
            <a:pPr>
              <a:lnSpc>
                <a:spcPct val="90000"/>
              </a:lnSpc>
              <a:spcBef>
                <a:spcPts val="1000"/>
              </a:spcBef>
            </a:pPr>
            <a:endParaRPr lang="en-US"/>
          </a:p>
          <a:p>
            <a:endParaRPr lang="en-AU">
              <a:cs typeface="Calibri"/>
            </a:endParaRPr>
          </a:p>
        </p:txBody>
      </p:sp>
      <p:sp>
        <p:nvSpPr>
          <p:cNvPr id="4" name="Slide Number Placeholder 3"/>
          <p:cNvSpPr>
            <a:spLocks noGrp="1"/>
          </p:cNvSpPr>
          <p:nvPr>
            <p:ph type="sldNum" sz="quarter" idx="5"/>
          </p:nvPr>
        </p:nvSpPr>
        <p:spPr/>
        <p:txBody>
          <a:bodyPr/>
          <a:lstStyle/>
          <a:p>
            <a:fld id="{0EFB4BC2-FEF9-4B7B-9869-1D44E0DA86F6}" type="slidenum">
              <a:rPr lang="en-AU" smtClean="0"/>
              <a:t>3</a:t>
            </a:fld>
            <a:endParaRPr lang="en-AU"/>
          </a:p>
        </p:txBody>
      </p:sp>
    </p:spTree>
    <p:extLst>
      <p:ext uri="{BB962C8B-B14F-4D97-AF65-F5344CB8AC3E}">
        <p14:creationId xmlns:p14="http://schemas.microsoft.com/office/powerpoint/2010/main" val="96267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Show an example prompt</a:t>
            </a:r>
          </a:p>
          <a:p>
            <a:endParaRPr lang="en-AU"/>
          </a:p>
          <a:p>
            <a:endParaRPr lang="en-AU"/>
          </a:p>
          <a:p>
            <a:r>
              <a:rPr lang="en-AU"/>
              <a:t>We’ve chosen a scenario but you can work on your own scenario to include applicable detail to your discipline, to ensure assessments are authentic whilst using the component of the rubric identified here. </a:t>
            </a:r>
          </a:p>
          <a:p>
            <a:endParaRPr lang="en-AU"/>
          </a:p>
          <a:p>
            <a:r>
              <a:rPr lang="en-AU"/>
              <a:t>Boolean logic and synonyms are strengths of tools for ChatGPT</a:t>
            </a:r>
          </a:p>
        </p:txBody>
      </p:sp>
      <p:sp>
        <p:nvSpPr>
          <p:cNvPr id="4" name="Slide Number Placeholder 3"/>
          <p:cNvSpPr>
            <a:spLocks noGrp="1"/>
          </p:cNvSpPr>
          <p:nvPr>
            <p:ph type="sldNum" sz="quarter" idx="5"/>
          </p:nvPr>
        </p:nvSpPr>
        <p:spPr/>
        <p:txBody>
          <a:bodyPr/>
          <a:lstStyle/>
          <a:p>
            <a:fld id="{0EFB4BC2-FEF9-4B7B-9869-1D44E0DA86F6}" type="slidenum">
              <a:rPr lang="en-AU" smtClean="0"/>
              <a:t>6</a:t>
            </a:fld>
            <a:endParaRPr lang="en-AU"/>
          </a:p>
        </p:txBody>
      </p:sp>
    </p:spTree>
    <p:extLst>
      <p:ext uri="{BB962C8B-B14F-4D97-AF65-F5344CB8AC3E}">
        <p14:creationId xmlns:p14="http://schemas.microsoft.com/office/powerpoint/2010/main" val="82504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Show an example prompt</a:t>
            </a:r>
          </a:p>
          <a:p>
            <a:endParaRPr lang="en-AU"/>
          </a:p>
        </p:txBody>
      </p:sp>
      <p:sp>
        <p:nvSpPr>
          <p:cNvPr id="4" name="Slide Number Placeholder 3"/>
          <p:cNvSpPr>
            <a:spLocks noGrp="1"/>
          </p:cNvSpPr>
          <p:nvPr>
            <p:ph type="sldNum" sz="quarter" idx="5"/>
          </p:nvPr>
        </p:nvSpPr>
        <p:spPr/>
        <p:txBody>
          <a:bodyPr/>
          <a:lstStyle/>
          <a:p>
            <a:fld id="{0EFB4BC2-FEF9-4B7B-9869-1D44E0DA86F6}" type="slidenum">
              <a:rPr lang="en-AU" smtClean="0"/>
              <a:t>8</a:t>
            </a:fld>
            <a:endParaRPr lang="en-AU"/>
          </a:p>
        </p:txBody>
      </p:sp>
    </p:spTree>
    <p:extLst>
      <p:ext uri="{BB962C8B-B14F-4D97-AF65-F5344CB8AC3E}">
        <p14:creationId xmlns:p14="http://schemas.microsoft.com/office/powerpoint/2010/main" val="129341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Show an example prompt</a:t>
            </a:r>
            <a:br>
              <a:rPr lang="en-AU"/>
            </a:br>
            <a:endParaRPr lang="en-AU"/>
          </a:p>
          <a:p>
            <a:r>
              <a:rPr lang="en-AU"/>
              <a:t>https://www.perplexity.ai/search/918ecc0a-bde8-44fb-af63-204971fe8524?s=c</a:t>
            </a:r>
          </a:p>
          <a:p>
            <a:r>
              <a:rPr lang="en-AU"/>
              <a:t>https://chat.openai.com/share/68cd8007-cfc8-420e-bf94-9eea76a99ed1</a:t>
            </a:r>
          </a:p>
          <a:p>
            <a:pPr marL="0" marR="0" lvl="0" indent="0" algn="l" defTabSz="914400" rtl="0" eaLnBrk="1" fontAlgn="auto" latinLnBrk="0" hangingPunct="1">
              <a:lnSpc>
                <a:spcPct val="100000"/>
              </a:lnSpc>
              <a:spcBef>
                <a:spcPts val="0"/>
              </a:spcBef>
              <a:spcAft>
                <a:spcPts val="0"/>
              </a:spcAft>
              <a:buClrTx/>
              <a:buSzTx/>
              <a:buFontTx/>
              <a:buNone/>
              <a:tabLst/>
              <a:defRPr/>
            </a:pPr>
            <a:br>
              <a:rPr lang="en-AU"/>
            </a:br>
            <a:br>
              <a:rPr lang="en-AU"/>
            </a:br>
            <a:r>
              <a:rPr lang="en-AU"/>
              <a:t>Students create a prompt that asks ChatGPT/perplexity write a short piece on ____topic and provide some references in support of it. </a:t>
            </a:r>
            <a:br>
              <a:rPr lang="en-AU"/>
            </a:br>
            <a:r>
              <a:rPr lang="en-AU"/>
              <a:t>Fact check the text, work out the sources, are they real &amp; the tutor can lead discussions around reflective questions around the ethics of source attribution and hallucination of generative AI and how the tool demonstrates how they go about searching (discussion point). </a:t>
            </a:r>
          </a:p>
          <a:p>
            <a:endParaRPr lang="en-AU"/>
          </a:p>
          <a:p>
            <a:endParaRPr lang="en-AU"/>
          </a:p>
          <a:p>
            <a:endParaRPr lang="en-AU"/>
          </a:p>
        </p:txBody>
      </p:sp>
      <p:sp>
        <p:nvSpPr>
          <p:cNvPr id="4" name="Slide Number Placeholder 3"/>
          <p:cNvSpPr>
            <a:spLocks noGrp="1"/>
          </p:cNvSpPr>
          <p:nvPr>
            <p:ph type="sldNum" sz="quarter" idx="5"/>
          </p:nvPr>
        </p:nvSpPr>
        <p:spPr/>
        <p:txBody>
          <a:bodyPr/>
          <a:lstStyle/>
          <a:p>
            <a:fld id="{0EFB4BC2-FEF9-4B7B-9869-1D44E0DA86F6}" type="slidenum">
              <a:rPr lang="en-AU" smtClean="0"/>
              <a:t>10</a:t>
            </a:fld>
            <a:endParaRPr lang="en-AU"/>
          </a:p>
        </p:txBody>
      </p:sp>
    </p:spTree>
    <p:extLst>
      <p:ext uri="{BB962C8B-B14F-4D97-AF65-F5344CB8AC3E}">
        <p14:creationId xmlns:p14="http://schemas.microsoft.com/office/powerpoint/2010/main" val="2308274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https://www.perplexity.ai/search/918ecc0a-bde8-44fb-af63-204971fe8524?s=c</a:t>
            </a:r>
          </a:p>
          <a:p>
            <a:r>
              <a:rPr lang="en-AU"/>
              <a:t>https://chat.openai.com/share/68cd8007-cfc8-420e-bf94-9eea76a99ed1</a:t>
            </a:r>
          </a:p>
          <a:p>
            <a:endParaRPr lang="en-AU"/>
          </a:p>
        </p:txBody>
      </p:sp>
      <p:sp>
        <p:nvSpPr>
          <p:cNvPr id="4" name="Slide Number Placeholder 3"/>
          <p:cNvSpPr>
            <a:spLocks noGrp="1"/>
          </p:cNvSpPr>
          <p:nvPr>
            <p:ph type="sldNum" sz="quarter" idx="5"/>
          </p:nvPr>
        </p:nvSpPr>
        <p:spPr/>
        <p:txBody>
          <a:bodyPr/>
          <a:lstStyle/>
          <a:p>
            <a:fld id="{0EFB4BC2-FEF9-4B7B-9869-1D44E0DA86F6}" type="slidenum">
              <a:rPr lang="en-AU" smtClean="0"/>
              <a:t>11</a:t>
            </a:fld>
            <a:endParaRPr lang="en-AU"/>
          </a:p>
        </p:txBody>
      </p:sp>
    </p:spTree>
    <p:extLst>
      <p:ext uri="{BB962C8B-B14F-4D97-AF65-F5344CB8AC3E}">
        <p14:creationId xmlns:p14="http://schemas.microsoft.com/office/powerpoint/2010/main" val="3011509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Contextualising </a:t>
            </a:r>
          </a:p>
        </p:txBody>
      </p:sp>
      <p:sp>
        <p:nvSpPr>
          <p:cNvPr id="4" name="Slide Number Placeholder 3"/>
          <p:cNvSpPr>
            <a:spLocks noGrp="1"/>
          </p:cNvSpPr>
          <p:nvPr>
            <p:ph type="sldNum" sz="quarter" idx="5"/>
          </p:nvPr>
        </p:nvSpPr>
        <p:spPr/>
        <p:txBody>
          <a:bodyPr/>
          <a:lstStyle/>
          <a:p>
            <a:fld id="{0EFB4BC2-FEF9-4B7B-9869-1D44E0DA86F6}" type="slidenum">
              <a:rPr lang="en-AU" smtClean="0"/>
              <a:t>12</a:t>
            </a:fld>
            <a:endParaRPr lang="en-AU"/>
          </a:p>
        </p:txBody>
      </p:sp>
    </p:spTree>
    <p:extLst>
      <p:ext uri="{BB962C8B-B14F-4D97-AF65-F5344CB8AC3E}">
        <p14:creationId xmlns:p14="http://schemas.microsoft.com/office/powerpoint/2010/main" val="395242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Academics use their skillset/SME</a:t>
            </a:r>
          </a:p>
          <a:p>
            <a:r>
              <a:rPr lang="en-US" strike="sngStrike"/>
              <a:t>You now have a definition of the IDL skill on your table + what this skill looks like (rubric rows?) </a:t>
            </a:r>
            <a:endParaRPr lang="en-US"/>
          </a:p>
        </p:txBody>
      </p:sp>
      <p:sp>
        <p:nvSpPr>
          <p:cNvPr id="4" name="Slide Number Placeholder 3"/>
          <p:cNvSpPr>
            <a:spLocks noGrp="1"/>
          </p:cNvSpPr>
          <p:nvPr>
            <p:ph type="sldNum" sz="quarter" idx="5"/>
          </p:nvPr>
        </p:nvSpPr>
        <p:spPr/>
        <p:txBody>
          <a:bodyPr/>
          <a:lstStyle/>
          <a:p>
            <a:fld id="{0EFB4BC2-FEF9-4B7B-9869-1D44E0DA86F6}" type="slidenum">
              <a:t>14</a:t>
            </a:fld>
            <a:endParaRPr lang="en-GB"/>
          </a:p>
        </p:txBody>
      </p:sp>
    </p:spTree>
    <p:extLst>
      <p:ext uri="{BB962C8B-B14F-4D97-AF65-F5344CB8AC3E}">
        <p14:creationId xmlns:p14="http://schemas.microsoft.com/office/powerpoint/2010/main" val="19248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661D0-5D40-440A-45AF-795545963C3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F2CA4EA-F5A9-1AAF-B7E9-E04900D200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88C9036-278D-A601-04AD-BF8F1C62CB04}"/>
              </a:ext>
            </a:extLst>
          </p:cNvPr>
          <p:cNvSpPr>
            <a:spLocks noGrp="1"/>
          </p:cNvSpPr>
          <p:nvPr>
            <p:ph type="dt" sz="half" idx="10"/>
          </p:nvPr>
        </p:nvSpPr>
        <p:spPr/>
        <p:txBody>
          <a:bodyPr/>
          <a:lstStyle/>
          <a:p>
            <a:fld id="{E2E1872F-2BDE-234B-9922-D225499CF79E}" type="datetimeFigureOut">
              <a:rPr lang="en-US" smtClean="0"/>
              <a:t>7/20/23</a:t>
            </a:fld>
            <a:endParaRPr lang="en-US"/>
          </a:p>
        </p:txBody>
      </p:sp>
      <p:sp>
        <p:nvSpPr>
          <p:cNvPr id="5" name="Footer Placeholder 4">
            <a:extLst>
              <a:ext uri="{FF2B5EF4-FFF2-40B4-BE49-F238E27FC236}">
                <a16:creationId xmlns:a16="http://schemas.microsoft.com/office/drawing/2014/main" id="{D780E55D-D2CE-0CBD-6125-92A87B12F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8F40A-1105-E05B-B7C4-A8150C6291E5}"/>
              </a:ext>
            </a:extLst>
          </p:cNvPr>
          <p:cNvSpPr>
            <a:spLocks noGrp="1"/>
          </p:cNvSpPr>
          <p:nvPr>
            <p:ph type="sldNum" sz="quarter" idx="12"/>
          </p:nvPr>
        </p:nvSpPr>
        <p:spPr/>
        <p:txBody>
          <a:bodyPr/>
          <a:lstStyle/>
          <a:p>
            <a:fld id="{7A4CEBA5-7CC7-DE43-B9B2-BE139FA21E34}" type="slidenum">
              <a:rPr lang="en-US" smtClean="0"/>
              <a:t>‹#›</a:t>
            </a:fld>
            <a:endParaRPr lang="en-US"/>
          </a:p>
        </p:txBody>
      </p:sp>
    </p:spTree>
    <p:extLst>
      <p:ext uri="{BB962C8B-B14F-4D97-AF65-F5344CB8AC3E}">
        <p14:creationId xmlns:p14="http://schemas.microsoft.com/office/powerpoint/2010/main" val="386162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AE23-ECD7-142B-F173-4AFC6FF8CBB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6C3D8A1-F88D-B807-C816-6796B4961A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A706AD-409A-6D46-389A-A7D3BAF65A8C}"/>
              </a:ext>
            </a:extLst>
          </p:cNvPr>
          <p:cNvSpPr>
            <a:spLocks noGrp="1"/>
          </p:cNvSpPr>
          <p:nvPr>
            <p:ph type="dt" sz="half" idx="10"/>
          </p:nvPr>
        </p:nvSpPr>
        <p:spPr/>
        <p:txBody>
          <a:bodyPr/>
          <a:lstStyle/>
          <a:p>
            <a:fld id="{E2E1872F-2BDE-234B-9922-D225499CF79E}" type="datetimeFigureOut">
              <a:rPr lang="en-US" smtClean="0"/>
              <a:t>7/20/23</a:t>
            </a:fld>
            <a:endParaRPr lang="en-US"/>
          </a:p>
        </p:txBody>
      </p:sp>
      <p:sp>
        <p:nvSpPr>
          <p:cNvPr id="5" name="Footer Placeholder 4">
            <a:extLst>
              <a:ext uri="{FF2B5EF4-FFF2-40B4-BE49-F238E27FC236}">
                <a16:creationId xmlns:a16="http://schemas.microsoft.com/office/drawing/2014/main" id="{33503DC0-2BB5-3BD3-EF54-B98DC2E68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8680F-9090-BA78-B843-C7F632BCD797}"/>
              </a:ext>
            </a:extLst>
          </p:cNvPr>
          <p:cNvSpPr>
            <a:spLocks noGrp="1"/>
          </p:cNvSpPr>
          <p:nvPr>
            <p:ph type="sldNum" sz="quarter" idx="12"/>
          </p:nvPr>
        </p:nvSpPr>
        <p:spPr/>
        <p:txBody>
          <a:bodyPr/>
          <a:lstStyle/>
          <a:p>
            <a:fld id="{7A4CEBA5-7CC7-DE43-B9B2-BE139FA21E34}" type="slidenum">
              <a:rPr lang="en-US" smtClean="0"/>
              <a:t>‹#›</a:t>
            </a:fld>
            <a:endParaRPr lang="en-US"/>
          </a:p>
        </p:txBody>
      </p:sp>
    </p:spTree>
    <p:extLst>
      <p:ext uri="{BB962C8B-B14F-4D97-AF65-F5344CB8AC3E}">
        <p14:creationId xmlns:p14="http://schemas.microsoft.com/office/powerpoint/2010/main" val="313329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5ABC55-D259-79C6-37B8-79B44D392E9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A3A7F61-4B78-0979-BCB2-EDAF72AFE43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C88C7F-BD95-E4F8-6175-94A7FBDBE96B}"/>
              </a:ext>
            </a:extLst>
          </p:cNvPr>
          <p:cNvSpPr>
            <a:spLocks noGrp="1"/>
          </p:cNvSpPr>
          <p:nvPr>
            <p:ph type="dt" sz="half" idx="10"/>
          </p:nvPr>
        </p:nvSpPr>
        <p:spPr/>
        <p:txBody>
          <a:bodyPr/>
          <a:lstStyle/>
          <a:p>
            <a:fld id="{E2E1872F-2BDE-234B-9922-D225499CF79E}" type="datetimeFigureOut">
              <a:rPr lang="en-US" smtClean="0"/>
              <a:t>7/20/23</a:t>
            </a:fld>
            <a:endParaRPr lang="en-US"/>
          </a:p>
        </p:txBody>
      </p:sp>
      <p:sp>
        <p:nvSpPr>
          <p:cNvPr id="5" name="Footer Placeholder 4">
            <a:extLst>
              <a:ext uri="{FF2B5EF4-FFF2-40B4-BE49-F238E27FC236}">
                <a16:creationId xmlns:a16="http://schemas.microsoft.com/office/drawing/2014/main" id="{3BC705FA-693E-B5A9-2E04-CC1222358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AD364-9311-4569-8A22-BD5557BBCF14}"/>
              </a:ext>
            </a:extLst>
          </p:cNvPr>
          <p:cNvSpPr>
            <a:spLocks noGrp="1"/>
          </p:cNvSpPr>
          <p:nvPr>
            <p:ph type="sldNum" sz="quarter" idx="12"/>
          </p:nvPr>
        </p:nvSpPr>
        <p:spPr/>
        <p:txBody>
          <a:bodyPr/>
          <a:lstStyle/>
          <a:p>
            <a:fld id="{7A4CEBA5-7CC7-DE43-B9B2-BE139FA21E34}" type="slidenum">
              <a:rPr lang="en-US" smtClean="0"/>
              <a:t>‹#›</a:t>
            </a:fld>
            <a:endParaRPr lang="en-US"/>
          </a:p>
        </p:txBody>
      </p:sp>
    </p:spTree>
    <p:extLst>
      <p:ext uri="{BB962C8B-B14F-4D97-AF65-F5344CB8AC3E}">
        <p14:creationId xmlns:p14="http://schemas.microsoft.com/office/powerpoint/2010/main" val="1816398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93DE-E1E9-E7F5-ACCD-B0CE19F76F5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D30E1FB-8364-FEAA-1437-E18A4DEFF33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CDE0682-E27D-3D5B-884D-5494010004EA}"/>
              </a:ext>
            </a:extLst>
          </p:cNvPr>
          <p:cNvSpPr>
            <a:spLocks noGrp="1"/>
          </p:cNvSpPr>
          <p:nvPr>
            <p:ph type="dt" sz="half" idx="10"/>
          </p:nvPr>
        </p:nvSpPr>
        <p:spPr/>
        <p:txBody>
          <a:bodyPr/>
          <a:lstStyle/>
          <a:p>
            <a:fld id="{E2E1872F-2BDE-234B-9922-D225499CF79E}" type="datetimeFigureOut">
              <a:rPr lang="en-US" smtClean="0"/>
              <a:t>7/20/23</a:t>
            </a:fld>
            <a:endParaRPr lang="en-US"/>
          </a:p>
        </p:txBody>
      </p:sp>
      <p:sp>
        <p:nvSpPr>
          <p:cNvPr id="5" name="Footer Placeholder 4">
            <a:extLst>
              <a:ext uri="{FF2B5EF4-FFF2-40B4-BE49-F238E27FC236}">
                <a16:creationId xmlns:a16="http://schemas.microsoft.com/office/drawing/2014/main" id="{529784ED-4520-9824-804A-14D49F08B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A82A9-C813-E06D-64E3-CDF4817D6523}"/>
              </a:ext>
            </a:extLst>
          </p:cNvPr>
          <p:cNvSpPr>
            <a:spLocks noGrp="1"/>
          </p:cNvSpPr>
          <p:nvPr>
            <p:ph type="sldNum" sz="quarter" idx="12"/>
          </p:nvPr>
        </p:nvSpPr>
        <p:spPr/>
        <p:txBody>
          <a:bodyPr/>
          <a:lstStyle/>
          <a:p>
            <a:fld id="{7A4CEBA5-7CC7-DE43-B9B2-BE139FA21E34}" type="slidenum">
              <a:rPr lang="en-US" smtClean="0"/>
              <a:t>‹#›</a:t>
            </a:fld>
            <a:endParaRPr lang="en-US"/>
          </a:p>
        </p:txBody>
      </p:sp>
    </p:spTree>
    <p:extLst>
      <p:ext uri="{BB962C8B-B14F-4D97-AF65-F5344CB8AC3E}">
        <p14:creationId xmlns:p14="http://schemas.microsoft.com/office/powerpoint/2010/main" val="1645164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02A6-0B30-C1AB-E1F7-6065CD113FC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A30294F-9CEA-B4B9-0871-AC3F73789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EE6405D-3FD0-8CF6-6500-54F82018C318}"/>
              </a:ext>
            </a:extLst>
          </p:cNvPr>
          <p:cNvSpPr>
            <a:spLocks noGrp="1"/>
          </p:cNvSpPr>
          <p:nvPr>
            <p:ph type="dt" sz="half" idx="10"/>
          </p:nvPr>
        </p:nvSpPr>
        <p:spPr/>
        <p:txBody>
          <a:bodyPr/>
          <a:lstStyle/>
          <a:p>
            <a:fld id="{77AA6E72-00C4-5149-BC39-7F11BFECFC71}" type="datetimeFigureOut">
              <a:rPr lang="en-US" smtClean="0"/>
              <a:t>7/20/23</a:t>
            </a:fld>
            <a:endParaRPr lang="en-US"/>
          </a:p>
        </p:txBody>
      </p:sp>
      <p:sp>
        <p:nvSpPr>
          <p:cNvPr id="5" name="Footer Placeholder 4">
            <a:extLst>
              <a:ext uri="{FF2B5EF4-FFF2-40B4-BE49-F238E27FC236}">
                <a16:creationId xmlns:a16="http://schemas.microsoft.com/office/drawing/2014/main" id="{A62AD862-0C26-CCE7-23F1-1E83C19B5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4D9FB-5854-7A4D-1F4C-214C2BFE8F31}"/>
              </a:ext>
            </a:extLst>
          </p:cNvPr>
          <p:cNvSpPr>
            <a:spLocks noGrp="1"/>
          </p:cNvSpPr>
          <p:nvPr>
            <p:ph type="sldNum" sz="quarter" idx="12"/>
          </p:nvPr>
        </p:nvSpPr>
        <p:spPr/>
        <p:txBody>
          <a:bodyPr/>
          <a:lstStyle/>
          <a:p>
            <a:fld id="{06386FAB-CD58-5248-A61F-1B4D47BB2C5A}" type="slidenum">
              <a:rPr lang="en-US" smtClean="0"/>
              <a:t>‹#›</a:t>
            </a:fld>
            <a:endParaRPr lang="en-US"/>
          </a:p>
        </p:txBody>
      </p:sp>
    </p:spTree>
    <p:extLst>
      <p:ext uri="{BB962C8B-B14F-4D97-AF65-F5344CB8AC3E}">
        <p14:creationId xmlns:p14="http://schemas.microsoft.com/office/powerpoint/2010/main" val="1338016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266F-7635-CFD0-1E1A-BD5720C124F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E4DA136-FFB5-E7DC-E849-4E5FDABBDCD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DEA848-D255-4229-C279-D7AD56EBFF63}"/>
              </a:ext>
            </a:extLst>
          </p:cNvPr>
          <p:cNvSpPr>
            <a:spLocks noGrp="1"/>
          </p:cNvSpPr>
          <p:nvPr>
            <p:ph type="dt" sz="half" idx="10"/>
          </p:nvPr>
        </p:nvSpPr>
        <p:spPr/>
        <p:txBody>
          <a:bodyPr/>
          <a:lstStyle/>
          <a:p>
            <a:fld id="{77AA6E72-00C4-5149-BC39-7F11BFECFC71}" type="datetimeFigureOut">
              <a:rPr lang="en-US" smtClean="0"/>
              <a:t>7/20/23</a:t>
            </a:fld>
            <a:endParaRPr lang="en-US"/>
          </a:p>
        </p:txBody>
      </p:sp>
      <p:sp>
        <p:nvSpPr>
          <p:cNvPr id="5" name="Footer Placeholder 4">
            <a:extLst>
              <a:ext uri="{FF2B5EF4-FFF2-40B4-BE49-F238E27FC236}">
                <a16:creationId xmlns:a16="http://schemas.microsoft.com/office/drawing/2014/main" id="{B341F7CC-4700-731A-A6AD-3167CE45A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72799-1192-A879-3576-06DAE666CCBF}"/>
              </a:ext>
            </a:extLst>
          </p:cNvPr>
          <p:cNvSpPr>
            <a:spLocks noGrp="1"/>
          </p:cNvSpPr>
          <p:nvPr>
            <p:ph type="sldNum" sz="quarter" idx="12"/>
          </p:nvPr>
        </p:nvSpPr>
        <p:spPr/>
        <p:txBody>
          <a:bodyPr/>
          <a:lstStyle/>
          <a:p>
            <a:fld id="{06386FAB-CD58-5248-A61F-1B4D47BB2C5A}" type="slidenum">
              <a:rPr lang="en-US" smtClean="0"/>
              <a:t>‹#›</a:t>
            </a:fld>
            <a:endParaRPr lang="en-US"/>
          </a:p>
        </p:txBody>
      </p:sp>
    </p:spTree>
    <p:extLst>
      <p:ext uri="{BB962C8B-B14F-4D97-AF65-F5344CB8AC3E}">
        <p14:creationId xmlns:p14="http://schemas.microsoft.com/office/powerpoint/2010/main" val="1601745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26FA0-E82B-E6C3-F965-7558E3FBA07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FED771C-14D6-7E0D-ECB1-DA0D43D882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0AB4D60-6FA5-7C92-40DB-C9A98857CD27}"/>
              </a:ext>
            </a:extLst>
          </p:cNvPr>
          <p:cNvSpPr>
            <a:spLocks noGrp="1"/>
          </p:cNvSpPr>
          <p:nvPr>
            <p:ph type="dt" sz="half" idx="10"/>
          </p:nvPr>
        </p:nvSpPr>
        <p:spPr/>
        <p:txBody>
          <a:bodyPr/>
          <a:lstStyle/>
          <a:p>
            <a:fld id="{77AA6E72-00C4-5149-BC39-7F11BFECFC71}" type="datetimeFigureOut">
              <a:rPr lang="en-US" smtClean="0"/>
              <a:t>7/20/23</a:t>
            </a:fld>
            <a:endParaRPr lang="en-US"/>
          </a:p>
        </p:txBody>
      </p:sp>
      <p:sp>
        <p:nvSpPr>
          <p:cNvPr id="5" name="Footer Placeholder 4">
            <a:extLst>
              <a:ext uri="{FF2B5EF4-FFF2-40B4-BE49-F238E27FC236}">
                <a16:creationId xmlns:a16="http://schemas.microsoft.com/office/drawing/2014/main" id="{B50B186E-F4E5-DD97-4C05-D3C8D448B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0EE82-DCD4-847F-DDCF-31DDAAA2670C}"/>
              </a:ext>
            </a:extLst>
          </p:cNvPr>
          <p:cNvSpPr>
            <a:spLocks noGrp="1"/>
          </p:cNvSpPr>
          <p:nvPr>
            <p:ph type="sldNum" sz="quarter" idx="12"/>
          </p:nvPr>
        </p:nvSpPr>
        <p:spPr/>
        <p:txBody>
          <a:bodyPr/>
          <a:lstStyle/>
          <a:p>
            <a:fld id="{06386FAB-CD58-5248-A61F-1B4D47BB2C5A}" type="slidenum">
              <a:rPr lang="en-US" smtClean="0"/>
              <a:t>‹#›</a:t>
            </a:fld>
            <a:endParaRPr lang="en-US"/>
          </a:p>
        </p:txBody>
      </p:sp>
    </p:spTree>
    <p:extLst>
      <p:ext uri="{BB962C8B-B14F-4D97-AF65-F5344CB8AC3E}">
        <p14:creationId xmlns:p14="http://schemas.microsoft.com/office/powerpoint/2010/main" val="3361677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F325E-EF6D-9DE1-2452-D98853E3943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A7429B9-6603-40EB-799E-A2145028765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1FE4A8B-91D0-1547-E5ED-1BF2E1F774B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415276B-00FB-58D6-D098-158DA828BD41}"/>
              </a:ext>
            </a:extLst>
          </p:cNvPr>
          <p:cNvSpPr>
            <a:spLocks noGrp="1"/>
          </p:cNvSpPr>
          <p:nvPr>
            <p:ph type="dt" sz="half" idx="10"/>
          </p:nvPr>
        </p:nvSpPr>
        <p:spPr/>
        <p:txBody>
          <a:bodyPr/>
          <a:lstStyle/>
          <a:p>
            <a:fld id="{77AA6E72-00C4-5149-BC39-7F11BFECFC71}" type="datetimeFigureOut">
              <a:rPr lang="en-US" smtClean="0"/>
              <a:t>7/20/23</a:t>
            </a:fld>
            <a:endParaRPr lang="en-US"/>
          </a:p>
        </p:txBody>
      </p:sp>
      <p:sp>
        <p:nvSpPr>
          <p:cNvPr id="6" name="Footer Placeholder 5">
            <a:extLst>
              <a:ext uri="{FF2B5EF4-FFF2-40B4-BE49-F238E27FC236}">
                <a16:creationId xmlns:a16="http://schemas.microsoft.com/office/drawing/2014/main" id="{A23C4CFA-0B90-6942-E06B-FB85199D69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DB7B7F-A994-D80E-34C3-A011DA21E1D2}"/>
              </a:ext>
            </a:extLst>
          </p:cNvPr>
          <p:cNvSpPr>
            <a:spLocks noGrp="1"/>
          </p:cNvSpPr>
          <p:nvPr>
            <p:ph type="sldNum" sz="quarter" idx="12"/>
          </p:nvPr>
        </p:nvSpPr>
        <p:spPr/>
        <p:txBody>
          <a:bodyPr/>
          <a:lstStyle/>
          <a:p>
            <a:fld id="{06386FAB-CD58-5248-A61F-1B4D47BB2C5A}" type="slidenum">
              <a:rPr lang="en-US" smtClean="0"/>
              <a:t>‹#›</a:t>
            </a:fld>
            <a:endParaRPr lang="en-US"/>
          </a:p>
        </p:txBody>
      </p:sp>
    </p:spTree>
    <p:extLst>
      <p:ext uri="{BB962C8B-B14F-4D97-AF65-F5344CB8AC3E}">
        <p14:creationId xmlns:p14="http://schemas.microsoft.com/office/powerpoint/2010/main" val="3748509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FBE5-F3FD-CCF2-6161-AD96B7496BA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43ED554-18D1-C6A3-E4B3-745C8595B0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37BF7F3-4807-23B8-056E-F0BB9D884B9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528ECEB-C4AE-D830-0A47-8CB4D06A7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117EA15-32DA-8D03-A5C3-28AC84CBF14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15B3EA3-7211-1907-B74F-FFDB77F59A8C}"/>
              </a:ext>
            </a:extLst>
          </p:cNvPr>
          <p:cNvSpPr>
            <a:spLocks noGrp="1"/>
          </p:cNvSpPr>
          <p:nvPr>
            <p:ph type="dt" sz="half" idx="10"/>
          </p:nvPr>
        </p:nvSpPr>
        <p:spPr/>
        <p:txBody>
          <a:bodyPr/>
          <a:lstStyle/>
          <a:p>
            <a:fld id="{77AA6E72-00C4-5149-BC39-7F11BFECFC71}" type="datetimeFigureOut">
              <a:rPr lang="en-US" smtClean="0"/>
              <a:t>7/20/23</a:t>
            </a:fld>
            <a:endParaRPr lang="en-US"/>
          </a:p>
        </p:txBody>
      </p:sp>
      <p:sp>
        <p:nvSpPr>
          <p:cNvPr id="8" name="Footer Placeholder 7">
            <a:extLst>
              <a:ext uri="{FF2B5EF4-FFF2-40B4-BE49-F238E27FC236}">
                <a16:creationId xmlns:a16="http://schemas.microsoft.com/office/drawing/2014/main" id="{D7C8B3B5-A9D9-B605-170C-B73EF78B99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5BA6F9-B347-FB82-D79F-FE115D64D4A6}"/>
              </a:ext>
            </a:extLst>
          </p:cNvPr>
          <p:cNvSpPr>
            <a:spLocks noGrp="1"/>
          </p:cNvSpPr>
          <p:nvPr>
            <p:ph type="sldNum" sz="quarter" idx="12"/>
          </p:nvPr>
        </p:nvSpPr>
        <p:spPr/>
        <p:txBody>
          <a:bodyPr/>
          <a:lstStyle/>
          <a:p>
            <a:fld id="{06386FAB-CD58-5248-A61F-1B4D47BB2C5A}" type="slidenum">
              <a:rPr lang="en-US" smtClean="0"/>
              <a:t>‹#›</a:t>
            </a:fld>
            <a:endParaRPr lang="en-US"/>
          </a:p>
        </p:txBody>
      </p:sp>
    </p:spTree>
    <p:extLst>
      <p:ext uri="{BB962C8B-B14F-4D97-AF65-F5344CB8AC3E}">
        <p14:creationId xmlns:p14="http://schemas.microsoft.com/office/powerpoint/2010/main" val="2740609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3787-2122-F2B4-F14E-E319D94817B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72C5B1B-B955-C9B0-302F-5509C375EF05}"/>
              </a:ext>
            </a:extLst>
          </p:cNvPr>
          <p:cNvSpPr>
            <a:spLocks noGrp="1"/>
          </p:cNvSpPr>
          <p:nvPr>
            <p:ph type="dt" sz="half" idx="10"/>
          </p:nvPr>
        </p:nvSpPr>
        <p:spPr/>
        <p:txBody>
          <a:bodyPr/>
          <a:lstStyle/>
          <a:p>
            <a:fld id="{77AA6E72-00C4-5149-BC39-7F11BFECFC71}" type="datetimeFigureOut">
              <a:rPr lang="en-US" smtClean="0"/>
              <a:t>7/20/23</a:t>
            </a:fld>
            <a:endParaRPr lang="en-US"/>
          </a:p>
        </p:txBody>
      </p:sp>
      <p:sp>
        <p:nvSpPr>
          <p:cNvPr id="4" name="Footer Placeholder 3">
            <a:extLst>
              <a:ext uri="{FF2B5EF4-FFF2-40B4-BE49-F238E27FC236}">
                <a16:creationId xmlns:a16="http://schemas.microsoft.com/office/drawing/2014/main" id="{035BE1DE-B6F6-E37D-81CF-E774C078E9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FF094E-4051-F2FA-ED1C-57F9ACB3E80B}"/>
              </a:ext>
            </a:extLst>
          </p:cNvPr>
          <p:cNvSpPr>
            <a:spLocks noGrp="1"/>
          </p:cNvSpPr>
          <p:nvPr>
            <p:ph type="sldNum" sz="quarter" idx="12"/>
          </p:nvPr>
        </p:nvSpPr>
        <p:spPr/>
        <p:txBody>
          <a:bodyPr/>
          <a:lstStyle/>
          <a:p>
            <a:fld id="{06386FAB-CD58-5248-A61F-1B4D47BB2C5A}" type="slidenum">
              <a:rPr lang="en-US" smtClean="0"/>
              <a:t>‹#›</a:t>
            </a:fld>
            <a:endParaRPr lang="en-US"/>
          </a:p>
        </p:txBody>
      </p:sp>
    </p:spTree>
    <p:extLst>
      <p:ext uri="{BB962C8B-B14F-4D97-AF65-F5344CB8AC3E}">
        <p14:creationId xmlns:p14="http://schemas.microsoft.com/office/powerpoint/2010/main" val="3730593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7C2CC5-CE63-E3A4-ECD3-3B6EECF09564}"/>
              </a:ext>
            </a:extLst>
          </p:cNvPr>
          <p:cNvSpPr>
            <a:spLocks noGrp="1"/>
          </p:cNvSpPr>
          <p:nvPr>
            <p:ph type="dt" sz="half" idx="10"/>
          </p:nvPr>
        </p:nvSpPr>
        <p:spPr/>
        <p:txBody>
          <a:bodyPr/>
          <a:lstStyle/>
          <a:p>
            <a:fld id="{77AA6E72-00C4-5149-BC39-7F11BFECFC71}" type="datetimeFigureOut">
              <a:rPr lang="en-US" smtClean="0"/>
              <a:t>7/20/23</a:t>
            </a:fld>
            <a:endParaRPr lang="en-US"/>
          </a:p>
        </p:txBody>
      </p:sp>
      <p:sp>
        <p:nvSpPr>
          <p:cNvPr id="3" name="Footer Placeholder 2">
            <a:extLst>
              <a:ext uri="{FF2B5EF4-FFF2-40B4-BE49-F238E27FC236}">
                <a16:creationId xmlns:a16="http://schemas.microsoft.com/office/drawing/2014/main" id="{73C7360E-6F91-D356-B435-D5936DDC59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3E627D-5957-19AA-345E-40432B16D02B}"/>
              </a:ext>
            </a:extLst>
          </p:cNvPr>
          <p:cNvSpPr>
            <a:spLocks noGrp="1"/>
          </p:cNvSpPr>
          <p:nvPr>
            <p:ph type="sldNum" sz="quarter" idx="12"/>
          </p:nvPr>
        </p:nvSpPr>
        <p:spPr/>
        <p:txBody>
          <a:bodyPr/>
          <a:lstStyle/>
          <a:p>
            <a:fld id="{06386FAB-CD58-5248-A61F-1B4D47BB2C5A}" type="slidenum">
              <a:rPr lang="en-US" smtClean="0"/>
              <a:t>‹#›</a:t>
            </a:fld>
            <a:endParaRPr lang="en-US"/>
          </a:p>
        </p:txBody>
      </p:sp>
    </p:spTree>
    <p:extLst>
      <p:ext uri="{BB962C8B-B14F-4D97-AF65-F5344CB8AC3E}">
        <p14:creationId xmlns:p14="http://schemas.microsoft.com/office/powerpoint/2010/main" val="37247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8C2A7-E88B-5824-F69B-32B6E3EF60D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486333C-F082-1ED0-8ECB-40DC9D40FA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2F90F23-1452-E81F-670D-B5C31CE028BA}"/>
              </a:ext>
            </a:extLst>
          </p:cNvPr>
          <p:cNvSpPr>
            <a:spLocks noGrp="1"/>
          </p:cNvSpPr>
          <p:nvPr>
            <p:ph type="dt" sz="half" idx="10"/>
          </p:nvPr>
        </p:nvSpPr>
        <p:spPr/>
        <p:txBody>
          <a:bodyPr/>
          <a:lstStyle/>
          <a:p>
            <a:fld id="{E2E1872F-2BDE-234B-9922-D225499CF79E}" type="datetimeFigureOut">
              <a:rPr lang="en-US" smtClean="0"/>
              <a:t>7/20/23</a:t>
            </a:fld>
            <a:endParaRPr lang="en-US"/>
          </a:p>
        </p:txBody>
      </p:sp>
      <p:sp>
        <p:nvSpPr>
          <p:cNvPr id="5" name="Footer Placeholder 4">
            <a:extLst>
              <a:ext uri="{FF2B5EF4-FFF2-40B4-BE49-F238E27FC236}">
                <a16:creationId xmlns:a16="http://schemas.microsoft.com/office/drawing/2014/main" id="{5FC6DA91-9278-D5E2-402C-D5E224AE8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A2BB4D-B29F-9CEF-35F9-081C199E567B}"/>
              </a:ext>
            </a:extLst>
          </p:cNvPr>
          <p:cNvSpPr>
            <a:spLocks noGrp="1"/>
          </p:cNvSpPr>
          <p:nvPr>
            <p:ph type="sldNum" sz="quarter" idx="12"/>
          </p:nvPr>
        </p:nvSpPr>
        <p:spPr/>
        <p:txBody>
          <a:bodyPr/>
          <a:lstStyle/>
          <a:p>
            <a:fld id="{7A4CEBA5-7CC7-DE43-B9B2-BE139FA21E34}" type="slidenum">
              <a:rPr lang="en-US" smtClean="0"/>
              <a:t>‹#›</a:t>
            </a:fld>
            <a:endParaRPr lang="en-US"/>
          </a:p>
        </p:txBody>
      </p:sp>
    </p:spTree>
    <p:extLst>
      <p:ext uri="{BB962C8B-B14F-4D97-AF65-F5344CB8AC3E}">
        <p14:creationId xmlns:p14="http://schemas.microsoft.com/office/powerpoint/2010/main" val="2647094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0A6D-8762-C24B-ADBA-1F1EBE0CAB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4B0850B-F229-6C7F-EAEF-3AFA3889BF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8E77F5D-B4FC-6B03-5616-9F0235194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80E0A22-A38A-D377-CBD3-92FED3602412}"/>
              </a:ext>
            </a:extLst>
          </p:cNvPr>
          <p:cNvSpPr>
            <a:spLocks noGrp="1"/>
          </p:cNvSpPr>
          <p:nvPr>
            <p:ph type="dt" sz="half" idx="10"/>
          </p:nvPr>
        </p:nvSpPr>
        <p:spPr/>
        <p:txBody>
          <a:bodyPr/>
          <a:lstStyle/>
          <a:p>
            <a:fld id="{77AA6E72-00C4-5149-BC39-7F11BFECFC71}" type="datetimeFigureOut">
              <a:rPr lang="en-US" smtClean="0"/>
              <a:t>7/20/23</a:t>
            </a:fld>
            <a:endParaRPr lang="en-US"/>
          </a:p>
        </p:txBody>
      </p:sp>
      <p:sp>
        <p:nvSpPr>
          <p:cNvPr id="6" name="Footer Placeholder 5">
            <a:extLst>
              <a:ext uri="{FF2B5EF4-FFF2-40B4-BE49-F238E27FC236}">
                <a16:creationId xmlns:a16="http://schemas.microsoft.com/office/drawing/2014/main" id="{EBA57941-1EAC-3021-7900-55E7A48D2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5C79D9-D98C-3BE7-6033-67BDECD5F132}"/>
              </a:ext>
            </a:extLst>
          </p:cNvPr>
          <p:cNvSpPr>
            <a:spLocks noGrp="1"/>
          </p:cNvSpPr>
          <p:nvPr>
            <p:ph type="sldNum" sz="quarter" idx="12"/>
          </p:nvPr>
        </p:nvSpPr>
        <p:spPr/>
        <p:txBody>
          <a:bodyPr/>
          <a:lstStyle/>
          <a:p>
            <a:fld id="{06386FAB-CD58-5248-A61F-1B4D47BB2C5A}" type="slidenum">
              <a:rPr lang="en-US" smtClean="0"/>
              <a:t>‹#›</a:t>
            </a:fld>
            <a:endParaRPr lang="en-US"/>
          </a:p>
        </p:txBody>
      </p:sp>
    </p:spTree>
    <p:extLst>
      <p:ext uri="{BB962C8B-B14F-4D97-AF65-F5344CB8AC3E}">
        <p14:creationId xmlns:p14="http://schemas.microsoft.com/office/powerpoint/2010/main" val="4196869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BDE79-D2EC-D2D1-8789-15E17670C3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F04F3E4-5EF4-6564-2BDF-B4088FAA45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FD5232-6B8E-ABA9-A7E4-6BD384C9B2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5273DDE-D40C-D57D-74B1-129CE0D42AE5}"/>
              </a:ext>
            </a:extLst>
          </p:cNvPr>
          <p:cNvSpPr>
            <a:spLocks noGrp="1"/>
          </p:cNvSpPr>
          <p:nvPr>
            <p:ph type="dt" sz="half" idx="10"/>
          </p:nvPr>
        </p:nvSpPr>
        <p:spPr/>
        <p:txBody>
          <a:bodyPr/>
          <a:lstStyle/>
          <a:p>
            <a:fld id="{77AA6E72-00C4-5149-BC39-7F11BFECFC71}" type="datetimeFigureOut">
              <a:rPr lang="en-US" smtClean="0"/>
              <a:t>7/20/23</a:t>
            </a:fld>
            <a:endParaRPr lang="en-US"/>
          </a:p>
        </p:txBody>
      </p:sp>
      <p:sp>
        <p:nvSpPr>
          <p:cNvPr id="6" name="Footer Placeholder 5">
            <a:extLst>
              <a:ext uri="{FF2B5EF4-FFF2-40B4-BE49-F238E27FC236}">
                <a16:creationId xmlns:a16="http://schemas.microsoft.com/office/drawing/2014/main" id="{C40A1270-5864-5B89-2525-DEA7CB5B7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E4DFCD-B6D1-D9F3-0420-BBCAF06390BA}"/>
              </a:ext>
            </a:extLst>
          </p:cNvPr>
          <p:cNvSpPr>
            <a:spLocks noGrp="1"/>
          </p:cNvSpPr>
          <p:nvPr>
            <p:ph type="sldNum" sz="quarter" idx="12"/>
          </p:nvPr>
        </p:nvSpPr>
        <p:spPr/>
        <p:txBody>
          <a:bodyPr/>
          <a:lstStyle/>
          <a:p>
            <a:fld id="{06386FAB-CD58-5248-A61F-1B4D47BB2C5A}" type="slidenum">
              <a:rPr lang="en-US" smtClean="0"/>
              <a:t>‹#›</a:t>
            </a:fld>
            <a:endParaRPr lang="en-US"/>
          </a:p>
        </p:txBody>
      </p:sp>
    </p:spTree>
    <p:extLst>
      <p:ext uri="{BB962C8B-B14F-4D97-AF65-F5344CB8AC3E}">
        <p14:creationId xmlns:p14="http://schemas.microsoft.com/office/powerpoint/2010/main" val="1227544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10FE6-F9C3-709E-AA8A-496EC38BF10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95548B-0137-CDBF-959E-6A06BED6BF2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E708C7-3DDE-6D45-267B-CEE07E32DD03}"/>
              </a:ext>
            </a:extLst>
          </p:cNvPr>
          <p:cNvSpPr>
            <a:spLocks noGrp="1"/>
          </p:cNvSpPr>
          <p:nvPr>
            <p:ph type="dt" sz="half" idx="10"/>
          </p:nvPr>
        </p:nvSpPr>
        <p:spPr/>
        <p:txBody>
          <a:bodyPr/>
          <a:lstStyle/>
          <a:p>
            <a:fld id="{77AA6E72-00C4-5149-BC39-7F11BFECFC71}" type="datetimeFigureOut">
              <a:rPr lang="en-US" smtClean="0"/>
              <a:t>7/20/23</a:t>
            </a:fld>
            <a:endParaRPr lang="en-US"/>
          </a:p>
        </p:txBody>
      </p:sp>
      <p:sp>
        <p:nvSpPr>
          <p:cNvPr id="5" name="Footer Placeholder 4">
            <a:extLst>
              <a:ext uri="{FF2B5EF4-FFF2-40B4-BE49-F238E27FC236}">
                <a16:creationId xmlns:a16="http://schemas.microsoft.com/office/drawing/2014/main" id="{2247965A-E7C3-F914-95D1-065A602F2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B794BB-28A1-12B0-B8F9-1DD38785B6D0}"/>
              </a:ext>
            </a:extLst>
          </p:cNvPr>
          <p:cNvSpPr>
            <a:spLocks noGrp="1"/>
          </p:cNvSpPr>
          <p:nvPr>
            <p:ph type="sldNum" sz="quarter" idx="12"/>
          </p:nvPr>
        </p:nvSpPr>
        <p:spPr/>
        <p:txBody>
          <a:bodyPr/>
          <a:lstStyle/>
          <a:p>
            <a:fld id="{06386FAB-CD58-5248-A61F-1B4D47BB2C5A}" type="slidenum">
              <a:rPr lang="en-US" smtClean="0"/>
              <a:t>‹#›</a:t>
            </a:fld>
            <a:endParaRPr lang="en-US"/>
          </a:p>
        </p:txBody>
      </p:sp>
    </p:spTree>
    <p:extLst>
      <p:ext uri="{BB962C8B-B14F-4D97-AF65-F5344CB8AC3E}">
        <p14:creationId xmlns:p14="http://schemas.microsoft.com/office/powerpoint/2010/main" val="3634696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12A627-7D9C-6A19-2F75-62796934DA6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F230811-1255-FBE9-D9CD-4507E9D9967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42BE60-91C9-5B7A-20F5-304C28E7C562}"/>
              </a:ext>
            </a:extLst>
          </p:cNvPr>
          <p:cNvSpPr>
            <a:spLocks noGrp="1"/>
          </p:cNvSpPr>
          <p:nvPr>
            <p:ph type="dt" sz="half" idx="10"/>
          </p:nvPr>
        </p:nvSpPr>
        <p:spPr/>
        <p:txBody>
          <a:bodyPr/>
          <a:lstStyle/>
          <a:p>
            <a:fld id="{77AA6E72-00C4-5149-BC39-7F11BFECFC71}" type="datetimeFigureOut">
              <a:rPr lang="en-US" smtClean="0"/>
              <a:t>7/20/23</a:t>
            </a:fld>
            <a:endParaRPr lang="en-US"/>
          </a:p>
        </p:txBody>
      </p:sp>
      <p:sp>
        <p:nvSpPr>
          <p:cNvPr id="5" name="Footer Placeholder 4">
            <a:extLst>
              <a:ext uri="{FF2B5EF4-FFF2-40B4-BE49-F238E27FC236}">
                <a16:creationId xmlns:a16="http://schemas.microsoft.com/office/drawing/2014/main" id="{27B33618-725F-73F5-D3F1-4099F45E7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587F2E-AB36-DC6E-A9E4-9A8087A5592C}"/>
              </a:ext>
            </a:extLst>
          </p:cNvPr>
          <p:cNvSpPr>
            <a:spLocks noGrp="1"/>
          </p:cNvSpPr>
          <p:nvPr>
            <p:ph type="sldNum" sz="quarter" idx="12"/>
          </p:nvPr>
        </p:nvSpPr>
        <p:spPr/>
        <p:txBody>
          <a:bodyPr/>
          <a:lstStyle/>
          <a:p>
            <a:fld id="{06386FAB-CD58-5248-A61F-1B4D47BB2C5A}" type="slidenum">
              <a:rPr lang="en-US" smtClean="0"/>
              <a:t>‹#›</a:t>
            </a:fld>
            <a:endParaRPr lang="en-US"/>
          </a:p>
        </p:txBody>
      </p:sp>
    </p:spTree>
    <p:extLst>
      <p:ext uri="{BB962C8B-B14F-4D97-AF65-F5344CB8AC3E}">
        <p14:creationId xmlns:p14="http://schemas.microsoft.com/office/powerpoint/2010/main" val="4151959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20/07/2023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20/07/2023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E581-CE29-E460-B604-F08ADB3ED76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2BAE325-12C3-8E9D-7560-0E3D5EBC7F3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692E2AA-C695-5283-7DBF-5CAA17B49B3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AF3DE7B-3629-38FD-17A5-8F10354316A1}"/>
              </a:ext>
            </a:extLst>
          </p:cNvPr>
          <p:cNvSpPr>
            <a:spLocks noGrp="1"/>
          </p:cNvSpPr>
          <p:nvPr>
            <p:ph type="dt" sz="half" idx="10"/>
          </p:nvPr>
        </p:nvSpPr>
        <p:spPr/>
        <p:txBody>
          <a:bodyPr/>
          <a:lstStyle/>
          <a:p>
            <a:fld id="{E2E1872F-2BDE-234B-9922-D225499CF79E}" type="datetimeFigureOut">
              <a:rPr lang="en-US" smtClean="0"/>
              <a:t>7/20/23</a:t>
            </a:fld>
            <a:endParaRPr lang="en-US"/>
          </a:p>
        </p:txBody>
      </p:sp>
      <p:sp>
        <p:nvSpPr>
          <p:cNvPr id="6" name="Footer Placeholder 5">
            <a:extLst>
              <a:ext uri="{FF2B5EF4-FFF2-40B4-BE49-F238E27FC236}">
                <a16:creationId xmlns:a16="http://schemas.microsoft.com/office/drawing/2014/main" id="{DCD5C73F-7A77-23CC-A8AC-04F9D40BA2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B1EA21-95F0-810A-DA63-F69C754D3873}"/>
              </a:ext>
            </a:extLst>
          </p:cNvPr>
          <p:cNvSpPr>
            <a:spLocks noGrp="1"/>
          </p:cNvSpPr>
          <p:nvPr>
            <p:ph type="sldNum" sz="quarter" idx="12"/>
          </p:nvPr>
        </p:nvSpPr>
        <p:spPr/>
        <p:txBody>
          <a:bodyPr/>
          <a:lstStyle/>
          <a:p>
            <a:fld id="{7A4CEBA5-7CC7-DE43-B9B2-BE139FA21E34}" type="slidenum">
              <a:rPr lang="en-US" smtClean="0"/>
              <a:t>‹#›</a:t>
            </a:fld>
            <a:endParaRPr lang="en-US"/>
          </a:p>
        </p:txBody>
      </p:sp>
    </p:spTree>
    <p:extLst>
      <p:ext uri="{BB962C8B-B14F-4D97-AF65-F5344CB8AC3E}">
        <p14:creationId xmlns:p14="http://schemas.microsoft.com/office/powerpoint/2010/main" val="8949210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20/07/2023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7EC06-6E92-C3FF-D73F-154C6F00A6E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8637511-0E2E-46FA-C3CA-8A711DE19E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8D078BF-68E4-4803-C61F-1B9139C0D976}"/>
              </a:ext>
            </a:extLst>
          </p:cNvPr>
          <p:cNvSpPr>
            <a:spLocks noGrp="1"/>
          </p:cNvSpPr>
          <p:nvPr>
            <p:ph type="dt" sz="half" idx="10"/>
          </p:nvPr>
        </p:nvSpPr>
        <p:spPr/>
        <p:txBody>
          <a:bodyPr/>
          <a:lstStyle/>
          <a:p>
            <a:fld id="{35ECCBA1-9BDE-2248-9367-5905E78E0D5F}" type="datetimeFigureOut">
              <a:rPr lang="en-US" smtClean="0"/>
              <a:t>7/20/23</a:t>
            </a:fld>
            <a:endParaRPr lang="en-US"/>
          </a:p>
        </p:txBody>
      </p:sp>
      <p:sp>
        <p:nvSpPr>
          <p:cNvPr id="5" name="Footer Placeholder 4">
            <a:extLst>
              <a:ext uri="{FF2B5EF4-FFF2-40B4-BE49-F238E27FC236}">
                <a16:creationId xmlns:a16="http://schemas.microsoft.com/office/drawing/2014/main" id="{A1018A93-21B1-020D-309C-AD710544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3B3C75-AE9E-DC89-CAB1-A606285E8791}"/>
              </a:ext>
            </a:extLst>
          </p:cNvPr>
          <p:cNvSpPr>
            <a:spLocks noGrp="1"/>
          </p:cNvSpPr>
          <p:nvPr>
            <p:ph type="sldNum" sz="quarter" idx="12"/>
          </p:nvPr>
        </p:nvSpPr>
        <p:spPr/>
        <p:txBody>
          <a:bodyPr/>
          <a:lstStyle/>
          <a:p>
            <a:fld id="{452D61B1-23A5-884F-AA7D-33729C89C836}" type="slidenum">
              <a:rPr lang="en-US" smtClean="0"/>
              <a:t>‹#›</a:t>
            </a:fld>
            <a:endParaRPr lang="en-US"/>
          </a:p>
        </p:txBody>
      </p:sp>
    </p:spTree>
    <p:extLst>
      <p:ext uri="{BB962C8B-B14F-4D97-AF65-F5344CB8AC3E}">
        <p14:creationId xmlns:p14="http://schemas.microsoft.com/office/powerpoint/2010/main" val="37311378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F28D-00BE-DA17-52E9-D039407C03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FF2FAD8-2914-B48D-0B59-7B86CB67337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DB2F39-686D-FA04-2236-3B92D8A91099}"/>
              </a:ext>
            </a:extLst>
          </p:cNvPr>
          <p:cNvSpPr>
            <a:spLocks noGrp="1"/>
          </p:cNvSpPr>
          <p:nvPr>
            <p:ph type="dt" sz="half" idx="10"/>
          </p:nvPr>
        </p:nvSpPr>
        <p:spPr/>
        <p:txBody>
          <a:bodyPr/>
          <a:lstStyle/>
          <a:p>
            <a:fld id="{35ECCBA1-9BDE-2248-9367-5905E78E0D5F}" type="datetimeFigureOut">
              <a:rPr lang="en-US" smtClean="0"/>
              <a:t>7/20/23</a:t>
            </a:fld>
            <a:endParaRPr lang="en-US"/>
          </a:p>
        </p:txBody>
      </p:sp>
      <p:sp>
        <p:nvSpPr>
          <p:cNvPr id="5" name="Footer Placeholder 4">
            <a:extLst>
              <a:ext uri="{FF2B5EF4-FFF2-40B4-BE49-F238E27FC236}">
                <a16:creationId xmlns:a16="http://schemas.microsoft.com/office/drawing/2014/main" id="{DF40BC17-574A-E35B-9780-78181D1D6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CE269-C532-5901-03AD-49A46733F672}"/>
              </a:ext>
            </a:extLst>
          </p:cNvPr>
          <p:cNvSpPr>
            <a:spLocks noGrp="1"/>
          </p:cNvSpPr>
          <p:nvPr>
            <p:ph type="sldNum" sz="quarter" idx="12"/>
          </p:nvPr>
        </p:nvSpPr>
        <p:spPr/>
        <p:txBody>
          <a:bodyPr/>
          <a:lstStyle/>
          <a:p>
            <a:fld id="{452D61B1-23A5-884F-AA7D-33729C89C836}" type="slidenum">
              <a:rPr lang="en-US" smtClean="0"/>
              <a:t>‹#›</a:t>
            </a:fld>
            <a:endParaRPr lang="en-US"/>
          </a:p>
        </p:txBody>
      </p:sp>
    </p:spTree>
    <p:extLst>
      <p:ext uri="{BB962C8B-B14F-4D97-AF65-F5344CB8AC3E}">
        <p14:creationId xmlns:p14="http://schemas.microsoft.com/office/powerpoint/2010/main" val="13907103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CF95-24EF-41A7-4416-27F41DE30C9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DA1119D-19F4-32FE-DD92-86E6AF0C97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909B06-B722-48E5-4C2A-BB92DDD1AB59}"/>
              </a:ext>
            </a:extLst>
          </p:cNvPr>
          <p:cNvSpPr>
            <a:spLocks noGrp="1"/>
          </p:cNvSpPr>
          <p:nvPr>
            <p:ph type="dt" sz="half" idx="10"/>
          </p:nvPr>
        </p:nvSpPr>
        <p:spPr/>
        <p:txBody>
          <a:bodyPr/>
          <a:lstStyle/>
          <a:p>
            <a:fld id="{35ECCBA1-9BDE-2248-9367-5905E78E0D5F}" type="datetimeFigureOut">
              <a:rPr lang="en-US" smtClean="0"/>
              <a:t>7/20/23</a:t>
            </a:fld>
            <a:endParaRPr lang="en-US"/>
          </a:p>
        </p:txBody>
      </p:sp>
      <p:sp>
        <p:nvSpPr>
          <p:cNvPr id="5" name="Footer Placeholder 4">
            <a:extLst>
              <a:ext uri="{FF2B5EF4-FFF2-40B4-BE49-F238E27FC236}">
                <a16:creationId xmlns:a16="http://schemas.microsoft.com/office/drawing/2014/main" id="{4DD17617-B4C6-0C1A-D180-AA59D4582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CA8826-6A35-28E0-1D95-B98507E9C4B3}"/>
              </a:ext>
            </a:extLst>
          </p:cNvPr>
          <p:cNvSpPr>
            <a:spLocks noGrp="1"/>
          </p:cNvSpPr>
          <p:nvPr>
            <p:ph type="sldNum" sz="quarter" idx="12"/>
          </p:nvPr>
        </p:nvSpPr>
        <p:spPr/>
        <p:txBody>
          <a:bodyPr/>
          <a:lstStyle/>
          <a:p>
            <a:fld id="{452D61B1-23A5-884F-AA7D-33729C89C836}" type="slidenum">
              <a:rPr lang="en-US" smtClean="0"/>
              <a:t>‹#›</a:t>
            </a:fld>
            <a:endParaRPr lang="en-US"/>
          </a:p>
        </p:txBody>
      </p:sp>
    </p:spTree>
    <p:extLst>
      <p:ext uri="{BB962C8B-B14F-4D97-AF65-F5344CB8AC3E}">
        <p14:creationId xmlns:p14="http://schemas.microsoft.com/office/powerpoint/2010/main" val="3511896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EBE5-ED97-3189-58A8-84305D4A0AF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CBF9D61-CA5B-848F-892F-34660924708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AA99697-AE0E-B867-75CB-2C705E0FCA9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F50D12E-BDF5-57A6-8FE0-A7CB9B1C9A3E}"/>
              </a:ext>
            </a:extLst>
          </p:cNvPr>
          <p:cNvSpPr>
            <a:spLocks noGrp="1"/>
          </p:cNvSpPr>
          <p:nvPr>
            <p:ph type="dt" sz="half" idx="10"/>
          </p:nvPr>
        </p:nvSpPr>
        <p:spPr/>
        <p:txBody>
          <a:bodyPr/>
          <a:lstStyle/>
          <a:p>
            <a:fld id="{35ECCBA1-9BDE-2248-9367-5905E78E0D5F}" type="datetimeFigureOut">
              <a:rPr lang="en-US" smtClean="0"/>
              <a:t>7/20/23</a:t>
            </a:fld>
            <a:endParaRPr lang="en-US"/>
          </a:p>
        </p:txBody>
      </p:sp>
      <p:sp>
        <p:nvSpPr>
          <p:cNvPr id="6" name="Footer Placeholder 5">
            <a:extLst>
              <a:ext uri="{FF2B5EF4-FFF2-40B4-BE49-F238E27FC236}">
                <a16:creationId xmlns:a16="http://schemas.microsoft.com/office/drawing/2014/main" id="{FFB1A520-F6EB-415A-BEE0-F13D78BCF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919A1-ECE3-DE86-6540-6542820EFB7F}"/>
              </a:ext>
            </a:extLst>
          </p:cNvPr>
          <p:cNvSpPr>
            <a:spLocks noGrp="1"/>
          </p:cNvSpPr>
          <p:nvPr>
            <p:ph type="sldNum" sz="quarter" idx="12"/>
          </p:nvPr>
        </p:nvSpPr>
        <p:spPr/>
        <p:txBody>
          <a:bodyPr/>
          <a:lstStyle/>
          <a:p>
            <a:fld id="{452D61B1-23A5-884F-AA7D-33729C89C836}" type="slidenum">
              <a:rPr lang="en-US" smtClean="0"/>
              <a:t>‹#›</a:t>
            </a:fld>
            <a:endParaRPr lang="en-US"/>
          </a:p>
        </p:txBody>
      </p:sp>
    </p:spTree>
    <p:extLst>
      <p:ext uri="{BB962C8B-B14F-4D97-AF65-F5344CB8AC3E}">
        <p14:creationId xmlns:p14="http://schemas.microsoft.com/office/powerpoint/2010/main" val="1899060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403CD-FEE4-7389-084E-C2BA069E435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CEB03D3-BCA7-B9CF-CDFB-2805345445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719EB2E-31EB-C8A0-4BB6-7BCECA3764A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476A94E-582D-71FB-4D20-A51C874B0B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8DDEBC3-96A2-E501-E032-799678F741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662683-DC05-CBC3-E84B-F8C463917E53}"/>
              </a:ext>
            </a:extLst>
          </p:cNvPr>
          <p:cNvSpPr>
            <a:spLocks noGrp="1"/>
          </p:cNvSpPr>
          <p:nvPr>
            <p:ph type="dt" sz="half" idx="10"/>
          </p:nvPr>
        </p:nvSpPr>
        <p:spPr/>
        <p:txBody>
          <a:bodyPr/>
          <a:lstStyle/>
          <a:p>
            <a:fld id="{35ECCBA1-9BDE-2248-9367-5905E78E0D5F}" type="datetimeFigureOut">
              <a:rPr lang="en-US" smtClean="0"/>
              <a:t>7/20/23</a:t>
            </a:fld>
            <a:endParaRPr lang="en-US"/>
          </a:p>
        </p:txBody>
      </p:sp>
      <p:sp>
        <p:nvSpPr>
          <p:cNvPr id="8" name="Footer Placeholder 7">
            <a:extLst>
              <a:ext uri="{FF2B5EF4-FFF2-40B4-BE49-F238E27FC236}">
                <a16:creationId xmlns:a16="http://schemas.microsoft.com/office/drawing/2014/main" id="{4E61E533-3E33-316A-5AE5-0FF305A59D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E6D332-7DEB-C0A8-0917-B1922025EF19}"/>
              </a:ext>
            </a:extLst>
          </p:cNvPr>
          <p:cNvSpPr>
            <a:spLocks noGrp="1"/>
          </p:cNvSpPr>
          <p:nvPr>
            <p:ph type="sldNum" sz="quarter" idx="12"/>
          </p:nvPr>
        </p:nvSpPr>
        <p:spPr/>
        <p:txBody>
          <a:bodyPr/>
          <a:lstStyle/>
          <a:p>
            <a:fld id="{452D61B1-23A5-884F-AA7D-33729C89C836}" type="slidenum">
              <a:rPr lang="en-US" smtClean="0"/>
              <a:t>‹#›</a:t>
            </a:fld>
            <a:endParaRPr lang="en-US"/>
          </a:p>
        </p:txBody>
      </p:sp>
    </p:spTree>
    <p:extLst>
      <p:ext uri="{BB962C8B-B14F-4D97-AF65-F5344CB8AC3E}">
        <p14:creationId xmlns:p14="http://schemas.microsoft.com/office/powerpoint/2010/main" val="122407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3832E-DEBF-270B-33FB-7EA67E19C3C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818F7BC-35EA-245B-A491-9A705533D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AF8255-B035-6DE5-58C0-C7BBA6C06C1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39AC3CE-84D6-9187-AAF4-048544E839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34D114D-DAD7-C31B-4A51-46322EE8F6F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BF887EA-1016-14B6-C193-B21FAA8DB6F9}"/>
              </a:ext>
            </a:extLst>
          </p:cNvPr>
          <p:cNvSpPr>
            <a:spLocks noGrp="1"/>
          </p:cNvSpPr>
          <p:nvPr>
            <p:ph type="dt" sz="half" idx="10"/>
          </p:nvPr>
        </p:nvSpPr>
        <p:spPr/>
        <p:txBody>
          <a:bodyPr/>
          <a:lstStyle/>
          <a:p>
            <a:fld id="{E2E1872F-2BDE-234B-9922-D225499CF79E}" type="datetimeFigureOut">
              <a:rPr lang="en-US" smtClean="0"/>
              <a:t>7/20/23</a:t>
            </a:fld>
            <a:endParaRPr lang="en-US"/>
          </a:p>
        </p:txBody>
      </p:sp>
      <p:sp>
        <p:nvSpPr>
          <p:cNvPr id="8" name="Footer Placeholder 7">
            <a:extLst>
              <a:ext uri="{FF2B5EF4-FFF2-40B4-BE49-F238E27FC236}">
                <a16:creationId xmlns:a16="http://schemas.microsoft.com/office/drawing/2014/main" id="{79564FAF-C314-3352-CCDC-881410AC89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A803B0-C837-3996-D86C-AEFB378C02D4}"/>
              </a:ext>
            </a:extLst>
          </p:cNvPr>
          <p:cNvSpPr>
            <a:spLocks noGrp="1"/>
          </p:cNvSpPr>
          <p:nvPr>
            <p:ph type="sldNum" sz="quarter" idx="12"/>
          </p:nvPr>
        </p:nvSpPr>
        <p:spPr/>
        <p:txBody>
          <a:bodyPr/>
          <a:lstStyle/>
          <a:p>
            <a:fld id="{7A4CEBA5-7CC7-DE43-B9B2-BE139FA21E34}" type="slidenum">
              <a:rPr lang="en-US" smtClean="0"/>
              <a:t>‹#›</a:t>
            </a:fld>
            <a:endParaRPr lang="en-US"/>
          </a:p>
        </p:txBody>
      </p:sp>
    </p:spTree>
    <p:extLst>
      <p:ext uri="{BB962C8B-B14F-4D97-AF65-F5344CB8AC3E}">
        <p14:creationId xmlns:p14="http://schemas.microsoft.com/office/powerpoint/2010/main" val="23587277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D31FA-14C7-F8C2-4F5D-7DB1FE9FF51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C31B311-AEB8-C480-1706-E57F605FF2F5}"/>
              </a:ext>
            </a:extLst>
          </p:cNvPr>
          <p:cNvSpPr>
            <a:spLocks noGrp="1"/>
          </p:cNvSpPr>
          <p:nvPr>
            <p:ph type="dt" sz="half" idx="10"/>
          </p:nvPr>
        </p:nvSpPr>
        <p:spPr/>
        <p:txBody>
          <a:bodyPr/>
          <a:lstStyle/>
          <a:p>
            <a:fld id="{35ECCBA1-9BDE-2248-9367-5905E78E0D5F}" type="datetimeFigureOut">
              <a:rPr lang="en-US" smtClean="0"/>
              <a:t>7/20/23</a:t>
            </a:fld>
            <a:endParaRPr lang="en-US"/>
          </a:p>
        </p:txBody>
      </p:sp>
      <p:sp>
        <p:nvSpPr>
          <p:cNvPr id="4" name="Footer Placeholder 3">
            <a:extLst>
              <a:ext uri="{FF2B5EF4-FFF2-40B4-BE49-F238E27FC236}">
                <a16:creationId xmlns:a16="http://schemas.microsoft.com/office/drawing/2014/main" id="{871C3AC3-9CC5-9339-47EA-8988FC9BD4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274426-524E-E7E1-90BA-7DEE5BD28B34}"/>
              </a:ext>
            </a:extLst>
          </p:cNvPr>
          <p:cNvSpPr>
            <a:spLocks noGrp="1"/>
          </p:cNvSpPr>
          <p:nvPr>
            <p:ph type="sldNum" sz="quarter" idx="12"/>
          </p:nvPr>
        </p:nvSpPr>
        <p:spPr/>
        <p:txBody>
          <a:bodyPr/>
          <a:lstStyle/>
          <a:p>
            <a:fld id="{452D61B1-23A5-884F-AA7D-33729C89C836}" type="slidenum">
              <a:rPr lang="en-US" smtClean="0"/>
              <a:t>‹#›</a:t>
            </a:fld>
            <a:endParaRPr lang="en-US"/>
          </a:p>
        </p:txBody>
      </p:sp>
    </p:spTree>
    <p:extLst>
      <p:ext uri="{BB962C8B-B14F-4D97-AF65-F5344CB8AC3E}">
        <p14:creationId xmlns:p14="http://schemas.microsoft.com/office/powerpoint/2010/main" val="35883134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6897EF-8300-EADF-2E8A-D0FE64A21DED}"/>
              </a:ext>
            </a:extLst>
          </p:cNvPr>
          <p:cNvSpPr>
            <a:spLocks noGrp="1"/>
          </p:cNvSpPr>
          <p:nvPr>
            <p:ph type="dt" sz="half" idx="10"/>
          </p:nvPr>
        </p:nvSpPr>
        <p:spPr/>
        <p:txBody>
          <a:bodyPr/>
          <a:lstStyle/>
          <a:p>
            <a:fld id="{35ECCBA1-9BDE-2248-9367-5905E78E0D5F}" type="datetimeFigureOut">
              <a:rPr lang="en-US" smtClean="0"/>
              <a:t>7/20/23</a:t>
            </a:fld>
            <a:endParaRPr lang="en-US"/>
          </a:p>
        </p:txBody>
      </p:sp>
      <p:sp>
        <p:nvSpPr>
          <p:cNvPr id="3" name="Footer Placeholder 2">
            <a:extLst>
              <a:ext uri="{FF2B5EF4-FFF2-40B4-BE49-F238E27FC236}">
                <a16:creationId xmlns:a16="http://schemas.microsoft.com/office/drawing/2014/main" id="{77576849-C370-A038-DCFF-85C2B46ED6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46D6A4-B2D6-303E-D28A-B983C613FA52}"/>
              </a:ext>
            </a:extLst>
          </p:cNvPr>
          <p:cNvSpPr>
            <a:spLocks noGrp="1"/>
          </p:cNvSpPr>
          <p:nvPr>
            <p:ph type="sldNum" sz="quarter" idx="12"/>
          </p:nvPr>
        </p:nvSpPr>
        <p:spPr/>
        <p:txBody>
          <a:bodyPr/>
          <a:lstStyle/>
          <a:p>
            <a:fld id="{452D61B1-23A5-884F-AA7D-33729C89C836}" type="slidenum">
              <a:rPr lang="en-US" smtClean="0"/>
              <a:t>‹#›</a:t>
            </a:fld>
            <a:endParaRPr lang="en-US"/>
          </a:p>
        </p:txBody>
      </p:sp>
    </p:spTree>
    <p:extLst>
      <p:ext uri="{BB962C8B-B14F-4D97-AF65-F5344CB8AC3E}">
        <p14:creationId xmlns:p14="http://schemas.microsoft.com/office/powerpoint/2010/main" val="35498163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48C0-1B06-73B6-34FF-DEDCA38C138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686C8DA-CA65-8368-218C-3D562D61B1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5CA9CA9-809D-6647-1F24-F59FA1F45C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9BBFAC-50D1-4BA3-1114-280DD26646BB}"/>
              </a:ext>
            </a:extLst>
          </p:cNvPr>
          <p:cNvSpPr>
            <a:spLocks noGrp="1"/>
          </p:cNvSpPr>
          <p:nvPr>
            <p:ph type="dt" sz="half" idx="10"/>
          </p:nvPr>
        </p:nvSpPr>
        <p:spPr/>
        <p:txBody>
          <a:bodyPr/>
          <a:lstStyle/>
          <a:p>
            <a:fld id="{35ECCBA1-9BDE-2248-9367-5905E78E0D5F}" type="datetimeFigureOut">
              <a:rPr lang="en-US" smtClean="0"/>
              <a:t>7/20/23</a:t>
            </a:fld>
            <a:endParaRPr lang="en-US"/>
          </a:p>
        </p:txBody>
      </p:sp>
      <p:sp>
        <p:nvSpPr>
          <p:cNvPr id="6" name="Footer Placeholder 5">
            <a:extLst>
              <a:ext uri="{FF2B5EF4-FFF2-40B4-BE49-F238E27FC236}">
                <a16:creationId xmlns:a16="http://schemas.microsoft.com/office/drawing/2014/main" id="{C9FB01BC-1E25-3036-2684-FC483745AB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79D2C-5411-CC3A-D3ED-E75CE9F730C1}"/>
              </a:ext>
            </a:extLst>
          </p:cNvPr>
          <p:cNvSpPr>
            <a:spLocks noGrp="1"/>
          </p:cNvSpPr>
          <p:nvPr>
            <p:ph type="sldNum" sz="quarter" idx="12"/>
          </p:nvPr>
        </p:nvSpPr>
        <p:spPr/>
        <p:txBody>
          <a:bodyPr/>
          <a:lstStyle/>
          <a:p>
            <a:fld id="{452D61B1-23A5-884F-AA7D-33729C89C836}" type="slidenum">
              <a:rPr lang="en-US" smtClean="0"/>
              <a:t>‹#›</a:t>
            </a:fld>
            <a:endParaRPr lang="en-US"/>
          </a:p>
        </p:txBody>
      </p:sp>
    </p:spTree>
    <p:extLst>
      <p:ext uri="{BB962C8B-B14F-4D97-AF65-F5344CB8AC3E}">
        <p14:creationId xmlns:p14="http://schemas.microsoft.com/office/powerpoint/2010/main" val="42885593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C603-14AD-C445-BB7F-5D32B2E6C4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339920-FEDF-0FC2-B4CF-79E3689250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8FF667-A408-5D35-28C7-B295D8DF2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D151721-F16F-9B3E-40CA-8577D03A42FB}"/>
              </a:ext>
            </a:extLst>
          </p:cNvPr>
          <p:cNvSpPr>
            <a:spLocks noGrp="1"/>
          </p:cNvSpPr>
          <p:nvPr>
            <p:ph type="dt" sz="half" idx="10"/>
          </p:nvPr>
        </p:nvSpPr>
        <p:spPr/>
        <p:txBody>
          <a:bodyPr/>
          <a:lstStyle/>
          <a:p>
            <a:fld id="{35ECCBA1-9BDE-2248-9367-5905E78E0D5F}" type="datetimeFigureOut">
              <a:rPr lang="en-US" smtClean="0"/>
              <a:t>7/20/23</a:t>
            </a:fld>
            <a:endParaRPr lang="en-US"/>
          </a:p>
        </p:txBody>
      </p:sp>
      <p:sp>
        <p:nvSpPr>
          <p:cNvPr id="6" name="Footer Placeholder 5">
            <a:extLst>
              <a:ext uri="{FF2B5EF4-FFF2-40B4-BE49-F238E27FC236}">
                <a16:creationId xmlns:a16="http://schemas.microsoft.com/office/drawing/2014/main" id="{4E3B733E-4397-1D15-3E3B-485FEB940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3803FC-7674-0D9C-C3BF-391694D07DF7}"/>
              </a:ext>
            </a:extLst>
          </p:cNvPr>
          <p:cNvSpPr>
            <a:spLocks noGrp="1"/>
          </p:cNvSpPr>
          <p:nvPr>
            <p:ph type="sldNum" sz="quarter" idx="12"/>
          </p:nvPr>
        </p:nvSpPr>
        <p:spPr/>
        <p:txBody>
          <a:bodyPr/>
          <a:lstStyle/>
          <a:p>
            <a:fld id="{452D61B1-23A5-884F-AA7D-33729C89C836}" type="slidenum">
              <a:rPr lang="en-US" smtClean="0"/>
              <a:t>‹#›</a:t>
            </a:fld>
            <a:endParaRPr lang="en-US"/>
          </a:p>
        </p:txBody>
      </p:sp>
    </p:spTree>
    <p:extLst>
      <p:ext uri="{BB962C8B-B14F-4D97-AF65-F5344CB8AC3E}">
        <p14:creationId xmlns:p14="http://schemas.microsoft.com/office/powerpoint/2010/main" val="1572115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A81A1-126F-2763-C6CE-83FB77BD778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3409CC0-BADF-60C7-1598-FB022AADA6A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2F71E97-F812-72A7-756C-A7024506DBA0}"/>
              </a:ext>
            </a:extLst>
          </p:cNvPr>
          <p:cNvSpPr>
            <a:spLocks noGrp="1"/>
          </p:cNvSpPr>
          <p:nvPr>
            <p:ph type="dt" sz="half" idx="10"/>
          </p:nvPr>
        </p:nvSpPr>
        <p:spPr/>
        <p:txBody>
          <a:bodyPr/>
          <a:lstStyle/>
          <a:p>
            <a:fld id="{35ECCBA1-9BDE-2248-9367-5905E78E0D5F}" type="datetimeFigureOut">
              <a:rPr lang="en-US" smtClean="0"/>
              <a:t>7/20/23</a:t>
            </a:fld>
            <a:endParaRPr lang="en-US"/>
          </a:p>
        </p:txBody>
      </p:sp>
      <p:sp>
        <p:nvSpPr>
          <p:cNvPr id="5" name="Footer Placeholder 4">
            <a:extLst>
              <a:ext uri="{FF2B5EF4-FFF2-40B4-BE49-F238E27FC236}">
                <a16:creationId xmlns:a16="http://schemas.microsoft.com/office/drawing/2014/main" id="{D20B9F0A-7C8C-3AD1-DA1A-E8DF2AC8D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FABBF-08DD-01C0-93E3-D5BBDE1E1F12}"/>
              </a:ext>
            </a:extLst>
          </p:cNvPr>
          <p:cNvSpPr>
            <a:spLocks noGrp="1"/>
          </p:cNvSpPr>
          <p:nvPr>
            <p:ph type="sldNum" sz="quarter" idx="12"/>
          </p:nvPr>
        </p:nvSpPr>
        <p:spPr/>
        <p:txBody>
          <a:bodyPr/>
          <a:lstStyle/>
          <a:p>
            <a:fld id="{452D61B1-23A5-884F-AA7D-33729C89C836}" type="slidenum">
              <a:rPr lang="en-US" smtClean="0"/>
              <a:t>‹#›</a:t>
            </a:fld>
            <a:endParaRPr lang="en-US"/>
          </a:p>
        </p:txBody>
      </p:sp>
    </p:spTree>
    <p:extLst>
      <p:ext uri="{BB962C8B-B14F-4D97-AF65-F5344CB8AC3E}">
        <p14:creationId xmlns:p14="http://schemas.microsoft.com/office/powerpoint/2010/main" val="28406349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B30A9B-745B-8952-79D3-106DF0C7604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0112E7-88F2-DBE1-5823-69F2C604C15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2C4651-6279-8D12-233E-85BC98CD34C7}"/>
              </a:ext>
            </a:extLst>
          </p:cNvPr>
          <p:cNvSpPr>
            <a:spLocks noGrp="1"/>
          </p:cNvSpPr>
          <p:nvPr>
            <p:ph type="dt" sz="half" idx="10"/>
          </p:nvPr>
        </p:nvSpPr>
        <p:spPr/>
        <p:txBody>
          <a:bodyPr/>
          <a:lstStyle/>
          <a:p>
            <a:fld id="{35ECCBA1-9BDE-2248-9367-5905E78E0D5F}" type="datetimeFigureOut">
              <a:rPr lang="en-US" smtClean="0"/>
              <a:t>7/20/23</a:t>
            </a:fld>
            <a:endParaRPr lang="en-US"/>
          </a:p>
        </p:txBody>
      </p:sp>
      <p:sp>
        <p:nvSpPr>
          <p:cNvPr id="5" name="Footer Placeholder 4">
            <a:extLst>
              <a:ext uri="{FF2B5EF4-FFF2-40B4-BE49-F238E27FC236}">
                <a16:creationId xmlns:a16="http://schemas.microsoft.com/office/drawing/2014/main" id="{91F6385F-2929-320D-DA11-9B625D95D3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F021E-E4FA-89CB-60B4-DBC1F2D24305}"/>
              </a:ext>
            </a:extLst>
          </p:cNvPr>
          <p:cNvSpPr>
            <a:spLocks noGrp="1"/>
          </p:cNvSpPr>
          <p:nvPr>
            <p:ph type="sldNum" sz="quarter" idx="12"/>
          </p:nvPr>
        </p:nvSpPr>
        <p:spPr/>
        <p:txBody>
          <a:bodyPr/>
          <a:lstStyle/>
          <a:p>
            <a:fld id="{452D61B1-23A5-884F-AA7D-33729C89C836}" type="slidenum">
              <a:rPr lang="en-US" smtClean="0"/>
              <a:t>‹#›</a:t>
            </a:fld>
            <a:endParaRPr lang="en-US"/>
          </a:p>
        </p:txBody>
      </p:sp>
    </p:spTree>
    <p:extLst>
      <p:ext uri="{BB962C8B-B14F-4D97-AF65-F5344CB8AC3E}">
        <p14:creationId xmlns:p14="http://schemas.microsoft.com/office/powerpoint/2010/main" val="71616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2B96-5407-1417-A2AA-85B1E2EE58E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0A8D876-0950-085F-4601-F4F26CFEB083}"/>
              </a:ext>
            </a:extLst>
          </p:cNvPr>
          <p:cNvSpPr>
            <a:spLocks noGrp="1"/>
          </p:cNvSpPr>
          <p:nvPr>
            <p:ph type="dt" sz="half" idx="10"/>
          </p:nvPr>
        </p:nvSpPr>
        <p:spPr/>
        <p:txBody>
          <a:bodyPr/>
          <a:lstStyle/>
          <a:p>
            <a:fld id="{E2E1872F-2BDE-234B-9922-D225499CF79E}" type="datetimeFigureOut">
              <a:rPr lang="en-US" smtClean="0"/>
              <a:t>7/20/23</a:t>
            </a:fld>
            <a:endParaRPr lang="en-US"/>
          </a:p>
        </p:txBody>
      </p:sp>
      <p:sp>
        <p:nvSpPr>
          <p:cNvPr id="4" name="Footer Placeholder 3">
            <a:extLst>
              <a:ext uri="{FF2B5EF4-FFF2-40B4-BE49-F238E27FC236}">
                <a16:creationId xmlns:a16="http://schemas.microsoft.com/office/drawing/2014/main" id="{497A114E-1794-B485-B5A7-3A415C79D7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F3FE4A-A700-0029-1836-74AF65241EDB}"/>
              </a:ext>
            </a:extLst>
          </p:cNvPr>
          <p:cNvSpPr>
            <a:spLocks noGrp="1"/>
          </p:cNvSpPr>
          <p:nvPr>
            <p:ph type="sldNum" sz="quarter" idx="12"/>
          </p:nvPr>
        </p:nvSpPr>
        <p:spPr/>
        <p:txBody>
          <a:bodyPr/>
          <a:lstStyle/>
          <a:p>
            <a:fld id="{7A4CEBA5-7CC7-DE43-B9B2-BE139FA21E34}" type="slidenum">
              <a:rPr lang="en-US" smtClean="0"/>
              <a:t>‹#›</a:t>
            </a:fld>
            <a:endParaRPr lang="en-US"/>
          </a:p>
        </p:txBody>
      </p:sp>
    </p:spTree>
    <p:extLst>
      <p:ext uri="{BB962C8B-B14F-4D97-AF65-F5344CB8AC3E}">
        <p14:creationId xmlns:p14="http://schemas.microsoft.com/office/powerpoint/2010/main" val="2452809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30A086-BDEA-0116-B8D7-B13EAEE7F78F}"/>
              </a:ext>
            </a:extLst>
          </p:cNvPr>
          <p:cNvSpPr>
            <a:spLocks noGrp="1"/>
          </p:cNvSpPr>
          <p:nvPr>
            <p:ph type="dt" sz="half" idx="10"/>
          </p:nvPr>
        </p:nvSpPr>
        <p:spPr/>
        <p:txBody>
          <a:bodyPr/>
          <a:lstStyle/>
          <a:p>
            <a:fld id="{E2E1872F-2BDE-234B-9922-D225499CF79E}" type="datetimeFigureOut">
              <a:rPr lang="en-US" smtClean="0"/>
              <a:t>7/20/23</a:t>
            </a:fld>
            <a:endParaRPr lang="en-US"/>
          </a:p>
        </p:txBody>
      </p:sp>
      <p:sp>
        <p:nvSpPr>
          <p:cNvPr id="3" name="Footer Placeholder 2">
            <a:extLst>
              <a:ext uri="{FF2B5EF4-FFF2-40B4-BE49-F238E27FC236}">
                <a16:creationId xmlns:a16="http://schemas.microsoft.com/office/drawing/2014/main" id="{2511D62E-BAE7-B1C7-7B77-28FBD37352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64D68E-2D01-A519-821D-9E41C2E13E89}"/>
              </a:ext>
            </a:extLst>
          </p:cNvPr>
          <p:cNvSpPr>
            <a:spLocks noGrp="1"/>
          </p:cNvSpPr>
          <p:nvPr>
            <p:ph type="sldNum" sz="quarter" idx="12"/>
          </p:nvPr>
        </p:nvSpPr>
        <p:spPr/>
        <p:txBody>
          <a:bodyPr/>
          <a:lstStyle/>
          <a:p>
            <a:fld id="{7A4CEBA5-7CC7-DE43-B9B2-BE139FA21E34}" type="slidenum">
              <a:rPr lang="en-US" smtClean="0"/>
              <a:t>‹#›</a:t>
            </a:fld>
            <a:endParaRPr lang="en-US"/>
          </a:p>
        </p:txBody>
      </p:sp>
    </p:spTree>
    <p:extLst>
      <p:ext uri="{BB962C8B-B14F-4D97-AF65-F5344CB8AC3E}">
        <p14:creationId xmlns:p14="http://schemas.microsoft.com/office/powerpoint/2010/main" val="86629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C374C-B575-15DE-EF30-B9ACA544C70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B4F7E0-C4E8-DB60-6942-86C3DF6CE4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561B1C5-255F-C548-FAB6-363A29CFD2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25C19D-DFC9-E7B2-45A4-49312DC5D177}"/>
              </a:ext>
            </a:extLst>
          </p:cNvPr>
          <p:cNvSpPr>
            <a:spLocks noGrp="1"/>
          </p:cNvSpPr>
          <p:nvPr>
            <p:ph type="dt" sz="half" idx="10"/>
          </p:nvPr>
        </p:nvSpPr>
        <p:spPr/>
        <p:txBody>
          <a:bodyPr/>
          <a:lstStyle/>
          <a:p>
            <a:fld id="{E2E1872F-2BDE-234B-9922-D225499CF79E}" type="datetimeFigureOut">
              <a:rPr lang="en-US" smtClean="0"/>
              <a:t>7/20/23</a:t>
            </a:fld>
            <a:endParaRPr lang="en-US"/>
          </a:p>
        </p:txBody>
      </p:sp>
      <p:sp>
        <p:nvSpPr>
          <p:cNvPr id="6" name="Footer Placeholder 5">
            <a:extLst>
              <a:ext uri="{FF2B5EF4-FFF2-40B4-BE49-F238E27FC236}">
                <a16:creationId xmlns:a16="http://schemas.microsoft.com/office/drawing/2014/main" id="{962D2596-2E5E-7056-8FE0-90443E2999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5BE6B6-1F2F-53FD-59F4-CCC36F6BB695}"/>
              </a:ext>
            </a:extLst>
          </p:cNvPr>
          <p:cNvSpPr>
            <a:spLocks noGrp="1"/>
          </p:cNvSpPr>
          <p:nvPr>
            <p:ph type="sldNum" sz="quarter" idx="12"/>
          </p:nvPr>
        </p:nvSpPr>
        <p:spPr/>
        <p:txBody>
          <a:bodyPr/>
          <a:lstStyle/>
          <a:p>
            <a:fld id="{7A4CEBA5-7CC7-DE43-B9B2-BE139FA21E34}" type="slidenum">
              <a:rPr lang="en-US" smtClean="0"/>
              <a:t>‹#›</a:t>
            </a:fld>
            <a:endParaRPr lang="en-US"/>
          </a:p>
        </p:txBody>
      </p:sp>
    </p:spTree>
    <p:extLst>
      <p:ext uri="{BB962C8B-B14F-4D97-AF65-F5344CB8AC3E}">
        <p14:creationId xmlns:p14="http://schemas.microsoft.com/office/powerpoint/2010/main" val="1411078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39E6C-7167-BB22-20BB-5C8804BB274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3314421-960A-46D5-338B-49E5BBD983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2F979F-B1C2-662A-AED9-83EF78BB1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3F2B781-AB90-CCCC-3E29-2C265CE82FD1}"/>
              </a:ext>
            </a:extLst>
          </p:cNvPr>
          <p:cNvSpPr>
            <a:spLocks noGrp="1"/>
          </p:cNvSpPr>
          <p:nvPr>
            <p:ph type="dt" sz="half" idx="10"/>
          </p:nvPr>
        </p:nvSpPr>
        <p:spPr/>
        <p:txBody>
          <a:bodyPr/>
          <a:lstStyle/>
          <a:p>
            <a:fld id="{E2E1872F-2BDE-234B-9922-D225499CF79E}" type="datetimeFigureOut">
              <a:rPr lang="en-US" smtClean="0"/>
              <a:t>7/20/23</a:t>
            </a:fld>
            <a:endParaRPr lang="en-US"/>
          </a:p>
        </p:txBody>
      </p:sp>
      <p:sp>
        <p:nvSpPr>
          <p:cNvPr id="6" name="Footer Placeholder 5">
            <a:extLst>
              <a:ext uri="{FF2B5EF4-FFF2-40B4-BE49-F238E27FC236}">
                <a16:creationId xmlns:a16="http://schemas.microsoft.com/office/drawing/2014/main" id="{24742F59-E7C2-9AE5-84BA-55DD5A80D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344A3-5C3B-A4F1-FE8E-B80D60762862}"/>
              </a:ext>
            </a:extLst>
          </p:cNvPr>
          <p:cNvSpPr>
            <a:spLocks noGrp="1"/>
          </p:cNvSpPr>
          <p:nvPr>
            <p:ph type="sldNum" sz="quarter" idx="12"/>
          </p:nvPr>
        </p:nvSpPr>
        <p:spPr/>
        <p:txBody>
          <a:bodyPr/>
          <a:lstStyle/>
          <a:p>
            <a:fld id="{7A4CEBA5-7CC7-DE43-B9B2-BE139FA21E34}" type="slidenum">
              <a:rPr lang="en-US" smtClean="0"/>
              <a:t>‹#›</a:t>
            </a:fld>
            <a:endParaRPr lang="en-US"/>
          </a:p>
        </p:txBody>
      </p:sp>
    </p:spTree>
    <p:extLst>
      <p:ext uri="{BB962C8B-B14F-4D97-AF65-F5344CB8AC3E}">
        <p14:creationId xmlns:p14="http://schemas.microsoft.com/office/powerpoint/2010/main" val="46900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32E7AF-58E9-33AB-CF4A-8144FEEFC1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602BF55-AFCB-F558-AE35-F159DFA92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D6D705-4243-503D-DDAA-8A7DA06C33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1872F-2BDE-234B-9922-D225499CF79E}" type="datetimeFigureOut">
              <a:rPr lang="en-US" smtClean="0"/>
              <a:t>7/20/23</a:t>
            </a:fld>
            <a:endParaRPr lang="en-US"/>
          </a:p>
        </p:txBody>
      </p:sp>
      <p:sp>
        <p:nvSpPr>
          <p:cNvPr id="5" name="Footer Placeholder 4">
            <a:extLst>
              <a:ext uri="{FF2B5EF4-FFF2-40B4-BE49-F238E27FC236}">
                <a16:creationId xmlns:a16="http://schemas.microsoft.com/office/drawing/2014/main" id="{8C0C7920-840F-35DC-2E08-1564DEFE1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D5A786-1C78-8161-06E4-32E4B10F0A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CEBA5-7CC7-DE43-B9B2-BE139FA21E34}" type="slidenum">
              <a:rPr lang="en-US" smtClean="0"/>
              <a:t>‹#›</a:t>
            </a:fld>
            <a:endParaRPr lang="en-US"/>
          </a:p>
        </p:txBody>
      </p:sp>
    </p:spTree>
    <p:extLst>
      <p:ext uri="{BB962C8B-B14F-4D97-AF65-F5344CB8AC3E}">
        <p14:creationId xmlns:p14="http://schemas.microsoft.com/office/powerpoint/2010/main" val="34793049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57A30B-509F-BFD6-DD17-4B9C2ADE2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656A093-7D94-2987-EC72-E206184EB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B7218E-28FB-CA83-CA78-BE4B01D56F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A6E72-00C4-5149-BC39-7F11BFECFC71}" type="datetimeFigureOut">
              <a:rPr lang="en-US" smtClean="0"/>
              <a:t>7/20/23</a:t>
            </a:fld>
            <a:endParaRPr lang="en-US"/>
          </a:p>
        </p:txBody>
      </p:sp>
      <p:sp>
        <p:nvSpPr>
          <p:cNvPr id="5" name="Footer Placeholder 4">
            <a:extLst>
              <a:ext uri="{FF2B5EF4-FFF2-40B4-BE49-F238E27FC236}">
                <a16:creationId xmlns:a16="http://schemas.microsoft.com/office/drawing/2014/main" id="{A279918B-781A-8345-3993-745FDA18C6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CF930A-D927-069B-115E-E9A3F6E445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86FAB-CD58-5248-A61F-1B4D47BB2C5A}" type="slidenum">
              <a:rPr lang="en-US" smtClean="0"/>
              <a:t>‹#›</a:t>
            </a:fld>
            <a:endParaRPr lang="en-US"/>
          </a:p>
        </p:txBody>
      </p:sp>
    </p:spTree>
    <p:extLst>
      <p:ext uri="{BB962C8B-B14F-4D97-AF65-F5344CB8AC3E}">
        <p14:creationId xmlns:p14="http://schemas.microsoft.com/office/powerpoint/2010/main" val="3449773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20/07/2023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2FE189-411D-FCDD-CDBF-DC25E3B8B6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E62A9F9-BA7B-527E-C110-E56546C23A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8AB15F-8F12-B098-2FD8-EC27A71315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CCBA1-9BDE-2248-9367-5905E78E0D5F}" type="datetimeFigureOut">
              <a:rPr lang="en-US" smtClean="0"/>
              <a:t>7/20/23</a:t>
            </a:fld>
            <a:endParaRPr lang="en-US"/>
          </a:p>
        </p:txBody>
      </p:sp>
      <p:sp>
        <p:nvSpPr>
          <p:cNvPr id="5" name="Footer Placeholder 4">
            <a:extLst>
              <a:ext uri="{FF2B5EF4-FFF2-40B4-BE49-F238E27FC236}">
                <a16:creationId xmlns:a16="http://schemas.microsoft.com/office/drawing/2014/main" id="{402B3CF6-84E6-CB53-95C1-DBD78CD42C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42DBFA-B26A-82A5-EE11-1F89FCBFDB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D61B1-23A5-884F-AA7D-33729C89C836}" type="slidenum">
              <a:rPr lang="en-US" smtClean="0"/>
              <a:t>‹#›</a:t>
            </a:fld>
            <a:endParaRPr lang="en-US"/>
          </a:p>
        </p:txBody>
      </p:sp>
    </p:spTree>
    <p:extLst>
      <p:ext uri="{BB962C8B-B14F-4D97-AF65-F5344CB8AC3E}">
        <p14:creationId xmlns:p14="http://schemas.microsoft.com/office/powerpoint/2010/main" val="2155699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hat.openai.com/share/68cd8007-cfc8-420e-bf94-9eea76a99ed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hat.openai.com/share/2cfa6ba4-d2c6-4914-832f-18a8871d8da1" TargetMode="External"/><Relationship Id="rId4" Type="http://schemas.openxmlformats.org/officeDocument/2006/relationships/hyperlink" Target="https://www.perplexity.ai/search/918ecc0a-bde8-44fb-af63-204971fe8524?s=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library.sydney.edu.au/help/teaching-support.html%20&#8203;" TargetMode="External"/><Relationship Id="rId1" Type="http://schemas.openxmlformats.org/officeDocument/2006/relationships/slideLayout" Target="../slideLayouts/slideLayout3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11_7E9B54EC.xml"/><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2" Type="http://schemas.microsoft.com/office/2018/10/relationships/comments" Target="../comments/modernComment_109_1A8E6A4F.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hat.openai.com/share/b1bad054-2644-4964-8d89-80b2b9b596b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ibrary.csuchico.edu/sites/default/files/craap-test.pdf" TargetMode="External"/><Relationship Id="rId2" Type="http://schemas.openxmlformats.org/officeDocument/2006/relationships/hyperlink" Target="https://chat.openai.com/share/2cfa6ba4-d2c6-4914-832f-18a8871d8da1" TargetMode="External"/><Relationship Id="rId1" Type="http://schemas.openxmlformats.org/officeDocument/2006/relationships/slideLayout" Target="../slideLayouts/slideLayout2.xml"/><Relationship Id="rId5" Type="http://schemas.openxmlformats.org/officeDocument/2006/relationships/hyperlink" Target="https://doi.org/10.1177/0165551512439178" TargetMode="External"/><Relationship Id="rId4" Type="http://schemas.openxmlformats.org/officeDocument/2006/relationships/hyperlink" Target="https://libguides.anu.edu.au/c.php?g=906019&amp;p=659426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4CD7DE2-BF65-B2AE-532D-83C227844243}"/>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111" t="4102" r="10556" b="24359"/>
          <a:stretch/>
        </p:blipFill>
        <p:spPr>
          <a:xfrm>
            <a:off x="1934308" y="320350"/>
            <a:ext cx="8981780" cy="6520065"/>
          </a:xfrm>
          <a:prstGeom prst="rect">
            <a:avLst/>
          </a:prstGeom>
        </p:spPr>
      </p:pic>
      <p:sp>
        <p:nvSpPr>
          <p:cNvPr id="11" name="Title 1">
            <a:extLst>
              <a:ext uri="{FF2B5EF4-FFF2-40B4-BE49-F238E27FC236}">
                <a16:creationId xmlns:a16="http://schemas.microsoft.com/office/drawing/2014/main" id="{E5F4F122-9B86-66D6-C36B-E71DEA46DF12}"/>
              </a:ext>
            </a:extLst>
          </p:cNvPr>
          <p:cNvSpPr>
            <a:spLocks noGrp="1"/>
          </p:cNvSpPr>
          <p:nvPr>
            <p:ph type="ctrTitle"/>
          </p:nvPr>
        </p:nvSpPr>
        <p:spPr>
          <a:xfrm>
            <a:off x="2407602" y="2106457"/>
            <a:ext cx="7871321" cy="2039280"/>
          </a:xfrm>
        </p:spPr>
        <p:txBody>
          <a:bodyPr>
            <a:noAutofit/>
          </a:bodyPr>
          <a:lstStyle/>
          <a:p>
            <a:r>
              <a:rPr lang="en-US" sz="4800" b="1">
                <a:solidFill>
                  <a:schemeClr val="bg1">
                    <a:lumMod val="85000"/>
                  </a:schemeClr>
                </a:solidFill>
                <a:latin typeface="Apercu Pro"/>
                <a:ea typeface="+mj-lt"/>
                <a:cs typeface="+mj-lt"/>
              </a:rPr>
              <a:t>Unleashing Information </a:t>
            </a:r>
            <a:br>
              <a:rPr lang="en-US" sz="4800" b="1">
                <a:solidFill>
                  <a:schemeClr val="bg1">
                    <a:lumMod val="85000"/>
                  </a:schemeClr>
                </a:solidFill>
                <a:latin typeface="Apercu Pro"/>
                <a:ea typeface="+mj-lt"/>
                <a:cs typeface="+mj-lt"/>
              </a:rPr>
            </a:br>
            <a:r>
              <a:rPr lang="en-US" sz="4800" b="1">
                <a:solidFill>
                  <a:schemeClr val="bg1">
                    <a:lumMod val="85000"/>
                  </a:schemeClr>
                </a:solidFill>
                <a:latin typeface="Apercu Pro"/>
                <a:ea typeface="+mj-lt"/>
                <a:cs typeface="+mj-lt"/>
              </a:rPr>
              <a:t>and Digital Literacy Skills through generative AI</a:t>
            </a:r>
            <a:endParaRPr lang="en-US" sz="4800">
              <a:solidFill>
                <a:schemeClr val="bg1">
                  <a:lumMod val="85000"/>
                </a:schemeClr>
              </a:solidFill>
              <a:latin typeface="Apercu Pro"/>
              <a:ea typeface="Calibri Light"/>
              <a:cs typeface="Calibri Light"/>
            </a:endParaRPr>
          </a:p>
        </p:txBody>
      </p:sp>
      <p:pic>
        <p:nvPicPr>
          <p:cNvPr id="12" name="Graphic 11">
            <a:extLst>
              <a:ext uri="{FF2B5EF4-FFF2-40B4-BE49-F238E27FC236}">
                <a16:creationId xmlns:a16="http://schemas.microsoft.com/office/drawing/2014/main" id="{47634571-0710-A966-4C2D-5DAF76C5F62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8803" r="10556" b="17692"/>
          <a:stretch/>
        </p:blipFill>
        <p:spPr>
          <a:xfrm>
            <a:off x="9630432" y="4755311"/>
            <a:ext cx="1756045" cy="1792340"/>
          </a:xfrm>
          <a:prstGeom prst="rect">
            <a:avLst/>
          </a:prstGeom>
        </p:spPr>
      </p:pic>
      <p:pic>
        <p:nvPicPr>
          <p:cNvPr id="13" name="Graphic 12">
            <a:extLst>
              <a:ext uri="{FF2B5EF4-FFF2-40B4-BE49-F238E27FC236}">
                <a16:creationId xmlns:a16="http://schemas.microsoft.com/office/drawing/2014/main" id="{B75AA131-3F22-09F5-FB9C-33AA7BA1290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4439" r="18670" b="18629"/>
          <a:stretch/>
        </p:blipFill>
        <p:spPr>
          <a:xfrm>
            <a:off x="430176" y="319228"/>
            <a:ext cx="1658395" cy="2017383"/>
          </a:xfrm>
          <a:prstGeom prst="rect">
            <a:avLst/>
          </a:prstGeom>
        </p:spPr>
      </p:pic>
      <p:pic>
        <p:nvPicPr>
          <p:cNvPr id="14" name="Graphic 13">
            <a:extLst>
              <a:ext uri="{FF2B5EF4-FFF2-40B4-BE49-F238E27FC236}">
                <a16:creationId xmlns:a16="http://schemas.microsoft.com/office/drawing/2014/main" id="{CC843A37-02A5-ED12-C376-1E59187B2B1F}"/>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1111" r="14016" b="23846"/>
          <a:stretch/>
        </p:blipFill>
        <p:spPr>
          <a:xfrm>
            <a:off x="608339" y="4311576"/>
            <a:ext cx="2074630" cy="2110154"/>
          </a:xfrm>
          <a:prstGeom prst="rect">
            <a:avLst/>
          </a:prstGeom>
        </p:spPr>
      </p:pic>
      <p:pic>
        <p:nvPicPr>
          <p:cNvPr id="15" name="Graphic 14">
            <a:extLst>
              <a:ext uri="{FF2B5EF4-FFF2-40B4-BE49-F238E27FC236}">
                <a16:creationId xmlns:a16="http://schemas.microsoft.com/office/drawing/2014/main" id="{C6196251-ED05-F299-F16E-0F3C7A834F62}"/>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b="23935"/>
          <a:stretch/>
        </p:blipFill>
        <p:spPr>
          <a:xfrm>
            <a:off x="9897606" y="183849"/>
            <a:ext cx="2522613" cy="1918840"/>
          </a:xfrm>
          <a:prstGeom prst="rect">
            <a:avLst/>
          </a:prstGeom>
        </p:spPr>
      </p:pic>
    </p:spTree>
    <p:extLst>
      <p:ext uri="{BB962C8B-B14F-4D97-AF65-F5344CB8AC3E}">
        <p14:creationId xmlns:p14="http://schemas.microsoft.com/office/powerpoint/2010/main" val="99309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F243-8012-550B-9A76-ABDEB5504CA0}"/>
              </a:ext>
            </a:extLst>
          </p:cNvPr>
          <p:cNvSpPr>
            <a:spLocks noGrp="1"/>
          </p:cNvSpPr>
          <p:nvPr>
            <p:ph type="title"/>
          </p:nvPr>
        </p:nvSpPr>
        <p:spPr>
          <a:xfrm>
            <a:off x="838200" y="635600"/>
            <a:ext cx="10515600" cy="857150"/>
          </a:xfrm>
        </p:spPr>
        <p:txBody>
          <a:bodyPr vert="horz" lIns="91440" tIns="45720" rIns="91440" bIns="45720" rtlCol="0" anchor="ctr">
            <a:noAutofit/>
          </a:bodyPr>
          <a:lstStyle/>
          <a:p>
            <a:r>
              <a:rPr lang="en-US" sz="3200" b="1">
                <a:solidFill>
                  <a:schemeClr val="bg2">
                    <a:lumMod val="25000"/>
                  </a:schemeClr>
                </a:solidFill>
                <a:latin typeface="Apercu Pro "/>
              </a:rPr>
              <a:t>Example 3:</a:t>
            </a:r>
            <a:br>
              <a:rPr lang="en-US" sz="3200" b="1">
                <a:latin typeface="Apercu Pro "/>
              </a:rPr>
            </a:br>
            <a:r>
              <a:rPr lang="en-US" sz="3000" b="1">
                <a:solidFill>
                  <a:schemeClr val="bg2">
                    <a:lumMod val="25000"/>
                  </a:schemeClr>
                </a:solidFill>
                <a:latin typeface="Apercu Pro "/>
              </a:rPr>
              <a:t>Ethical and legal access and use of data and information Interpretation and evaluation of sources</a:t>
            </a:r>
            <a:br>
              <a:rPr lang="en-US" sz="3600" b="1">
                <a:latin typeface="Apercu Pro "/>
              </a:rPr>
            </a:br>
            <a:endParaRPr lang="en-US" sz="3600" b="1">
              <a:solidFill>
                <a:schemeClr val="bg2">
                  <a:lumMod val="25000"/>
                </a:schemeClr>
              </a:solidFill>
              <a:latin typeface="Apercu Pro "/>
            </a:endParaRPr>
          </a:p>
        </p:txBody>
      </p:sp>
      <p:graphicFrame>
        <p:nvGraphicFramePr>
          <p:cNvPr id="4" name="Table 4">
            <a:extLst>
              <a:ext uri="{FF2B5EF4-FFF2-40B4-BE49-F238E27FC236}">
                <a16:creationId xmlns:a16="http://schemas.microsoft.com/office/drawing/2014/main" id="{A91F3E1A-E68A-80E7-B892-08A52278E536}"/>
              </a:ext>
            </a:extLst>
          </p:cNvPr>
          <p:cNvGraphicFramePr>
            <a:graphicFrameLocks noGrp="1"/>
          </p:cNvGraphicFramePr>
          <p:nvPr>
            <p:ph idx="1"/>
            <p:extLst>
              <p:ext uri="{D42A27DB-BD31-4B8C-83A1-F6EECF244321}">
                <p14:modId xmlns:p14="http://schemas.microsoft.com/office/powerpoint/2010/main" val="2788180176"/>
              </p:ext>
            </p:extLst>
          </p:nvPr>
        </p:nvGraphicFramePr>
        <p:xfrm>
          <a:off x="838200" y="1562346"/>
          <a:ext cx="10310277" cy="4664947"/>
        </p:xfrm>
        <a:graphic>
          <a:graphicData uri="http://schemas.openxmlformats.org/drawingml/2006/table">
            <a:tbl>
              <a:tblPr firstRow="1" bandRow="1">
                <a:tableStyleId>{5940675A-B579-460E-94D1-54222C63F5DA}</a:tableStyleId>
              </a:tblPr>
              <a:tblGrid>
                <a:gridCol w="2067144">
                  <a:extLst>
                    <a:ext uri="{9D8B030D-6E8A-4147-A177-3AD203B41FA5}">
                      <a16:colId xmlns:a16="http://schemas.microsoft.com/office/drawing/2014/main" val="1824393262"/>
                    </a:ext>
                  </a:extLst>
                </a:gridCol>
                <a:gridCol w="6337122">
                  <a:extLst>
                    <a:ext uri="{9D8B030D-6E8A-4147-A177-3AD203B41FA5}">
                      <a16:colId xmlns:a16="http://schemas.microsoft.com/office/drawing/2014/main" val="1086239986"/>
                    </a:ext>
                  </a:extLst>
                </a:gridCol>
                <a:gridCol w="1906011">
                  <a:extLst>
                    <a:ext uri="{9D8B030D-6E8A-4147-A177-3AD203B41FA5}">
                      <a16:colId xmlns:a16="http://schemas.microsoft.com/office/drawing/2014/main" val="1274516701"/>
                    </a:ext>
                  </a:extLst>
                </a:gridCol>
              </a:tblGrid>
              <a:tr h="355600">
                <a:tc>
                  <a:txBody>
                    <a:bodyPr/>
                    <a:lstStyle/>
                    <a:p>
                      <a:r>
                        <a:rPr lang="en-GB" b="1" dirty="0"/>
                        <a:t>IDL skill level</a:t>
                      </a:r>
                    </a:p>
                  </a:txBody>
                  <a:tcPr>
                    <a:solidFill>
                      <a:schemeClr val="bg1">
                        <a:lumMod val="95000"/>
                      </a:schemeClr>
                    </a:solidFill>
                  </a:tcPr>
                </a:tc>
                <a:tc>
                  <a:txBody>
                    <a:bodyPr/>
                    <a:lstStyle/>
                    <a:p>
                      <a:r>
                        <a:rPr lang="en-GB" b="1" dirty="0"/>
                        <a:t>Activity</a:t>
                      </a:r>
                    </a:p>
                  </a:txBody>
                  <a:tcPr>
                    <a:solidFill>
                      <a:schemeClr val="bg1">
                        <a:lumMod val="95000"/>
                      </a:schemeClr>
                    </a:solidFill>
                  </a:tcPr>
                </a:tc>
                <a:tc>
                  <a:txBody>
                    <a:bodyPr/>
                    <a:lstStyle/>
                    <a:p>
                      <a:r>
                        <a:rPr lang="en-GB" b="1" dirty="0"/>
                        <a:t>AI use </a:t>
                      </a:r>
                    </a:p>
                  </a:txBody>
                  <a:tcPr>
                    <a:solidFill>
                      <a:schemeClr val="bg1">
                        <a:lumMod val="95000"/>
                      </a:schemeClr>
                    </a:solidFill>
                  </a:tcPr>
                </a:tc>
                <a:extLst>
                  <a:ext uri="{0D108BD9-81ED-4DB2-BD59-A6C34878D82A}">
                    <a16:rowId xmlns:a16="http://schemas.microsoft.com/office/drawing/2014/main" val="3427840232"/>
                  </a:ext>
                </a:extLst>
              </a:tr>
              <a:tr h="4299187">
                <a:tc>
                  <a:txBody>
                    <a:bodyPr/>
                    <a:lstStyle/>
                    <a:p>
                      <a:pPr marL="0" marR="0" lvl="0" indent="0" algn="l">
                        <a:lnSpc>
                          <a:spcPct val="100000"/>
                        </a:lnSpc>
                        <a:spcBef>
                          <a:spcPts val="0"/>
                        </a:spcBef>
                        <a:spcAft>
                          <a:spcPts val="0"/>
                        </a:spcAft>
                        <a:buNone/>
                      </a:pPr>
                      <a:r>
                        <a:rPr lang="en-US" sz="1400" b="0" i="0" u="none" strike="noStrike" kern="1200" noProof="0" dirty="0">
                          <a:effectLst/>
                        </a:rPr>
                        <a:t>Independently follows ethical, legal and disciplinary standards in sourcing data or information at a basic level to cite sources and indicate direct reuse (2)</a:t>
                      </a:r>
                      <a:endParaRPr lang="en-US" sz="1400" dirty="0"/>
                    </a:p>
                    <a:p>
                      <a:pPr lvl="0">
                        <a:buNone/>
                      </a:pPr>
                      <a:endParaRPr lang="en-US" sz="1400"/>
                    </a:p>
                    <a:p>
                      <a:pPr lvl="0">
                        <a:buNone/>
                      </a:pPr>
                      <a:r>
                        <a:rPr lang="en-US" sz="1400" kern="1200" dirty="0">
                          <a:solidFill>
                            <a:schemeClr val="tx1"/>
                          </a:solidFill>
                          <a:effectLst/>
                          <a:latin typeface="+mn-lt"/>
                          <a:ea typeface="+mn-ea"/>
                          <a:cs typeface="+mn-cs"/>
                        </a:rPr>
                        <a:t>Independently applies basic criteria to judge the value of information in a disciplinary context (2)</a:t>
                      </a:r>
                      <a:endParaRPr lang="en-US" sz="1400" dirty="0"/>
                    </a:p>
                    <a:p>
                      <a:pPr lvl="0">
                        <a:buNone/>
                      </a:pPr>
                      <a:endParaRPr lang="en-US" sz="1400" kern="1200">
                        <a:solidFill>
                          <a:schemeClr val="tx1"/>
                        </a:solidFill>
                        <a:effectLst/>
                        <a:latin typeface="+mn-lt"/>
                        <a:ea typeface="+mn-ea"/>
                        <a:cs typeface="+mn-cs"/>
                      </a:endParaRPr>
                    </a:p>
                    <a:p>
                      <a:pPr lvl="0">
                        <a:buNone/>
                      </a:pPr>
                      <a:r>
                        <a:rPr lang="en-US" sz="1400" b="0" i="0" u="none" strike="noStrike" kern="1200" noProof="0" dirty="0">
                          <a:effectLst/>
                        </a:rPr>
                        <a:t>Applies commonly used search tools and strategies provided to access and select data and information (2)</a:t>
                      </a:r>
                      <a:endParaRPr lang="en-US" sz="1400" dirty="0"/>
                    </a:p>
                    <a:p>
                      <a:pPr lvl="0">
                        <a:buNone/>
                      </a:pPr>
                      <a:endParaRPr lang="en-US" sz="1400" kern="1200">
                        <a:solidFill>
                          <a:schemeClr val="tx1"/>
                        </a:solidFill>
                        <a:effectLst/>
                        <a:latin typeface="+mn-lt"/>
                        <a:ea typeface="+mn-ea"/>
                        <a:cs typeface="+mn-cs"/>
                      </a:endParaRPr>
                    </a:p>
                  </a:txBody>
                  <a:tcPr/>
                </a:tc>
                <a:tc>
                  <a:txBody>
                    <a:bodyPr/>
                    <a:lstStyle/>
                    <a:p>
                      <a:pPr marL="0" marR="0" lvl="0" indent="0" algn="l">
                        <a:lnSpc>
                          <a:spcPct val="90000"/>
                        </a:lnSpc>
                        <a:spcBef>
                          <a:spcPts val="1000"/>
                        </a:spcBef>
                        <a:spcAft>
                          <a:spcPts val="0"/>
                        </a:spcAft>
                        <a:buClr>
                          <a:srgbClr val="000000"/>
                        </a:buClr>
                        <a:buNone/>
                      </a:pPr>
                      <a:r>
                        <a:rPr lang="en-GB" sz="1400" b="0" i="0" u="none" strike="noStrike" kern="1200" noProof="0" dirty="0">
                          <a:solidFill>
                            <a:srgbClr val="000000"/>
                          </a:solidFill>
                          <a:effectLst/>
                          <a:latin typeface="Calibri"/>
                        </a:rPr>
                        <a:t>Scenario: Students act as a science communicator and use ChatGPT to write the first draft of a short article on the development of a GM food.</a:t>
                      </a:r>
                    </a:p>
                    <a:p>
                      <a:pPr marL="0" marR="0" lvl="0" indent="0" algn="l">
                        <a:lnSpc>
                          <a:spcPct val="90000"/>
                        </a:lnSpc>
                        <a:spcBef>
                          <a:spcPts val="1000"/>
                        </a:spcBef>
                        <a:spcAft>
                          <a:spcPts val="0"/>
                        </a:spcAft>
                        <a:buNone/>
                      </a:pPr>
                      <a:r>
                        <a:rPr lang="en-GB" sz="1400" b="0" i="0" u="none" strike="noStrike" kern="1200" noProof="0" dirty="0">
                          <a:solidFill>
                            <a:srgbClr val="000000"/>
                          </a:solidFill>
                          <a:effectLst/>
                          <a:latin typeface="Calibri"/>
                        </a:rPr>
                        <a:t>Instructions:</a:t>
                      </a:r>
                    </a:p>
                    <a:p>
                      <a:pPr marL="514350" marR="0" lvl="0" indent="-514350" algn="l">
                        <a:lnSpc>
                          <a:spcPct val="90000"/>
                        </a:lnSpc>
                        <a:spcBef>
                          <a:spcPts val="1000"/>
                        </a:spcBef>
                        <a:spcAft>
                          <a:spcPts val="0"/>
                        </a:spcAft>
                        <a:buClr>
                          <a:srgbClr val="000000"/>
                        </a:buClr>
                        <a:buAutoNum type="arabicPeriod"/>
                      </a:pPr>
                      <a:r>
                        <a:rPr lang="en-GB" sz="1400" b="0" i="0" u="none" strike="noStrike" kern="1200" noProof="0" dirty="0">
                          <a:solidFill>
                            <a:srgbClr val="000000"/>
                          </a:solidFill>
                          <a:effectLst/>
                          <a:latin typeface="Calibri"/>
                        </a:rPr>
                        <a:t>Ask ChatGPT to write a news report on the development of GM mandarins in the 2000s and 2010s and include relevant academic sources provided in APA 7th referencing style. </a:t>
                      </a:r>
                      <a:endParaRPr lang="en-US" sz="1400" b="0" i="0" u="none" strike="noStrike" kern="1200" noProof="0" dirty="0">
                        <a:solidFill>
                          <a:srgbClr val="000000"/>
                        </a:solidFill>
                        <a:effectLst/>
                        <a:latin typeface="Calibri"/>
                      </a:endParaRPr>
                    </a:p>
                    <a:p>
                      <a:pPr marL="514350" marR="0" lvl="0" indent="-514350" algn="l">
                        <a:lnSpc>
                          <a:spcPct val="90000"/>
                        </a:lnSpc>
                        <a:spcBef>
                          <a:spcPts val="1000"/>
                        </a:spcBef>
                        <a:spcAft>
                          <a:spcPts val="0"/>
                        </a:spcAft>
                        <a:buClr>
                          <a:srgbClr val="000000"/>
                        </a:buClr>
                        <a:buAutoNum type="arabicPeriod"/>
                      </a:pPr>
                      <a:r>
                        <a:rPr lang="en-GB" sz="1400" b="0" i="0" u="none" strike="noStrike" kern="1200" noProof="0" dirty="0">
                          <a:solidFill>
                            <a:srgbClr val="000000"/>
                          </a:solidFill>
                          <a:effectLst/>
                          <a:latin typeface="Calibri"/>
                        </a:rPr>
                        <a:t>Which statements or claims require a citation?</a:t>
                      </a:r>
                    </a:p>
                    <a:p>
                      <a:pPr marL="514350" marR="0" lvl="0" indent="-514350" algn="l">
                        <a:lnSpc>
                          <a:spcPct val="90000"/>
                        </a:lnSpc>
                        <a:spcBef>
                          <a:spcPts val="1000"/>
                        </a:spcBef>
                        <a:spcAft>
                          <a:spcPts val="0"/>
                        </a:spcAft>
                        <a:buClr>
                          <a:srgbClr val="000000"/>
                        </a:buClr>
                        <a:buAutoNum type="arabicPeriod"/>
                      </a:pPr>
                      <a:r>
                        <a:rPr lang="en-GB" sz="1400" b="0" i="0" u="none" strike="noStrike" kern="1200" noProof="0" dirty="0">
                          <a:solidFill>
                            <a:srgbClr val="000000"/>
                          </a:solidFill>
                          <a:effectLst/>
                          <a:latin typeface="Calibri"/>
                        </a:rPr>
                        <a:t>Check the sources that have been provided. Can you verify them?</a:t>
                      </a:r>
                      <a:endParaRPr lang="en-GB" sz="1400" dirty="0"/>
                    </a:p>
                    <a:p>
                      <a:pPr marL="514350" marR="0" lvl="0" indent="-514350" algn="l">
                        <a:lnSpc>
                          <a:spcPct val="90000"/>
                        </a:lnSpc>
                        <a:spcBef>
                          <a:spcPts val="1000"/>
                        </a:spcBef>
                        <a:spcAft>
                          <a:spcPts val="0"/>
                        </a:spcAft>
                        <a:buClr>
                          <a:srgbClr val="000000"/>
                        </a:buClr>
                        <a:buAutoNum type="arabicPeriod"/>
                      </a:pPr>
                      <a:r>
                        <a:rPr lang="en-GB" sz="1400" b="0" i="0" u="none" strike="noStrike" kern="1200" noProof="0" dirty="0">
                          <a:solidFill>
                            <a:srgbClr val="000000"/>
                          </a:solidFill>
                          <a:effectLst/>
                          <a:latin typeface="Calibri"/>
                        </a:rPr>
                        <a:t>Use the same prompt in Perplexity, which has web connectivity. Compare the outputs and sources provided. Are the sources verifiable? Is legal access provided to the sources?</a:t>
                      </a:r>
                    </a:p>
                    <a:p>
                      <a:pPr marL="514350" marR="0" lvl="0" indent="-514350" algn="l">
                        <a:lnSpc>
                          <a:spcPct val="90000"/>
                        </a:lnSpc>
                        <a:spcBef>
                          <a:spcPts val="1000"/>
                        </a:spcBef>
                        <a:spcAft>
                          <a:spcPts val="0"/>
                        </a:spcAft>
                        <a:buClr>
                          <a:srgbClr val="000000"/>
                        </a:buClr>
                        <a:buAutoNum type="arabicPeriod"/>
                      </a:pPr>
                      <a:r>
                        <a:rPr lang="en-GB" sz="1400" b="0" i="0" u="none" strike="noStrike" kern="1200" noProof="0" dirty="0">
                          <a:solidFill>
                            <a:srgbClr val="000000"/>
                          </a:solidFill>
                          <a:effectLst/>
                          <a:latin typeface="Calibri"/>
                        </a:rPr>
                        <a:t>Evaluate the Perplexity sources. Then conduct your own search to find 1 or 2 higher quality sources. </a:t>
                      </a:r>
                    </a:p>
                    <a:p>
                      <a:pPr marL="0" lvl="0" indent="0" algn="l">
                        <a:lnSpc>
                          <a:spcPct val="100000"/>
                        </a:lnSpc>
                        <a:spcBef>
                          <a:spcPts val="0"/>
                        </a:spcBef>
                        <a:spcAft>
                          <a:spcPts val="0"/>
                        </a:spcAft>
                        <a:buNone/>
                      </a:pPr>
                      <a:endParaRPr lang="en-US" sz="1400" kern="1200">
                        <a:solidFill>
                          <a:schemeClr val="tx1"/>
                        </a:solidFill>
                        <a:effectLst/>
                        <a:latin typeface="+mn-lt"/>
                        <a:ea typeface="+mn-ea"/>
                        <a:cs typeface="+mn-cs"/>
                      </a:endParaRPr>
                    </a:p>
                  </a:txBody>
                  <a:tcPr/>
                </a:tc>
                <a:tc>
                  <a:txBody>
                    <a:bodyPr/>
                    <a:lstStyle/>
                    <a:p>
                      <a:pPr lvl="0">
                        <a:buNone/>
                      </a:pPr>
                      <a:r>
                        <a:rPr lang="en-GB" sz="1400" dirty="0"/>
                        <a:t>Drafting</a:t>
                      </a:r>
                    </a:p>
                    <a:p>
                      <a:pPr lvl="0">
                        <a:buNone/>
                      </a:pPr>
                      <a:r>
                        <a:rPr lang="en-GB" sz="1400" dirty="0"/>
                        <a:t>Evaluative judgement </a:t>
                      </a:r>
                    </a:p>
                  </a:txBody>
                  <a:tcPr/>
                </a:tc>
                <a:extLst>
                  <a:ext uri="{0D108BD9-81ED-4DB2-BD59-A6C34878D82A}">
                    <a16:rowId xmlns:a16="http://schemas.microsoft.com/office/drawing/2014/main" val="2115171056"/>
                  </a:ext>
                </a:extLst>
              </a:tr>
            </a:tbl>
          </a:graphicData>
        </a:graphic>
      </p:graphicFrame>
      <p:graphicFrame>
        <p:nvGraphicFramePr>
          <p:cNvPr id="5" name="Table 5">
            <a:extLst>
              <a:ext uri="{FF2B5EF4-FFF2-40B4-BE49-F238E27FC236}">
                <a16:creationId xmlns:a16="http://schemas.microsoft.com/office/drawing/2014/main" id="{72B8FE99-80BD-8C12-C54C-56B2FAD22896}"/>
              </a:ext>
            </a:extLst>
          </p:cNvPr>
          <p:cNvGraphicFramePr>
            <a:graphicFrameLocks noGrp="1"/>
          </p:cNvGraphicFramePr>
          <p:nvPr>
            <p:extLst>
              <p:ext uri="{D42A27DB-BD31-4B8C-83A1-F6EECF244321}">
                <p14:modId xmlns:p14="http://schemas.microsoft.com/office/powerpoint/2010/main" val="3398442522"/>
              </p:ext>
            </p:extLst>
          </p:nvPr>
        </p:nvGraphicFramePr>
        <p:xfrm>
          <a:off x="831850" y="6347883"/>
          <a:ext cx="10289536" cy="335393"/>
        </p:xfrm>
        <a:graphic>
          <a:graphicData uri="http://schemas.openxmlformats.org/drawingml/2006/table">
            <a:tbl>
              <a:tblPr firstRow="1" bandRow="1">
                <a:tableStyleId>{5940675A-B579-460E-94D1-54222C63F5DA}</a:tableStyleId>
              </a:tblPr>
              <a:tblGrid>
                <a:gridCol w="10289536">
                  <a:extLst>
                    <a:ext uri="{9D8B030D-6E8A-4147-A177-3AD203B41FA5}">
                      <a16:colId xmlns:a16="http://schemas.microsoft.com/office/drawing/2014/main" val="1533480490"/>
                    </a:ext>
                  </a:extLst>
                </a:gridCol>
              </a:tblGrid>
              <a:tr h="335393">
                <a:tc>
                  <a:txBody>
                    <a:bodyPr/>
                    <a:lstStyle/>
                    <a:p>
                      <a:pPr algn="ctr"/>
                      <a:r>
                        <a:rPr lang="en-GB" sz="1400" dirty="0"/>
                        <a:t>To complete this activity, students need to know some evaluation criteria/methods </a:t>
                      </a:r>
                      <a:endParaRPr lang="en-GB"/>
                    </a:p>
                  </a:txBody>
                  <a:tcPr>
                    <a:lnL w="0">
                      <a:noFill/>
                    </a:lnL>
                    <a:lnR w="0">
                      <a:noFill/>
                    </a:lnR>
                    <a:lnT w="0">
                      <a:noFill/>
                    </a:lnT>
                    <a:lnB w="0">
                      <a:noFill/>
                    </a:lnB>
                    <a:solidFill>
                      <a:schemeClr val="bg1">
                        <a:lumMod val="95000"/>
                      </a:schemeClr>
                    </a:solidFill>
                  </a:tcPr>
                </a:tc>
                <a:extLst>
                  <a:ext uri="{0D108BD9-81ED-4DB2-BD59-A6C34878D82A}">
                    <a16:rowId xmlns:a16="http://schemas.microsoft.com/office/drawing/2014/main" val="1202169071"/>
                  </a:ext>
                </a:extLst>
              </a:tr>
            </a:tbl>
          </a:graphicData>
        </a:graphic>
      </p:graphicFrame>
    </p:spTree>
    <p:extLst>
      <p:ext uri="{BB962C8B-B14F-4D97-AF65-F5344CB8AC3E}">
        <p14:creationId xmlns:p14="http://schemas.microsoft.com/office/powerpoint/2010/main" val="3333928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A2D1-CF39-0EA9-78F8-AFD0FD312BC2}"/>
              </a:ext>
            </a:extLst>
          </p:cNvPr>
          <p:cNvSpPr>
            <a:spLocks noGrp="1"/>
          </p:cNvSpPr>
          <p:nvPr>
            <p:ph type="title"/>
          </p:nvPr>
        </p:nvSpPr>
        <p:spPr/>
        <p:txBody>
          <a:bodyPr/>
          <a:lstStyle/>
          <a:p>
            <a:r>
              <a:rPr lang="en-GB" sz="4000" b="1">
                <a:solidFill>
                  <a:schemeClr val="bg2">
                    <a:lumMod val="25000"/>
                  </a:schemeClr>
                </a:solidFill>
                <a:latin typeface="Apercu Pro "/>
              </a:rPr>
              <a:t>ChatGPT/Perplexity Prompts</a:t>
            </a:r>
          </a:p>
        </p:txBody>
      </p:sp>
      <p:sp>
        <p:nvSpPr>
          <p:cNvPr id="3" name="Content Placeholder 2">
            <a:extLst>
              <a:ext uri="{FF2B5EF4-FFF2-40B4-BE49-F238E27FC236}">
                <a16:creationId xmlns:a16="http://schemas.microsoft.com/office/drawing/2014/main" id="{A7BB4333-AF1E-098E-0C40-38EFF202C231}"/>
              </a:ext>
            </a:extLst>
          </p:cNvPr>
          <p:cNvSpPr>
            <a:spLocks noGrp="1"/>
          </p:cNvSpPr>
          <p:nvPr>
            <p:ph idx="1"/>
          </p:nvPr>
        </p:nvSpPr>
        <p:spPr>
          <a:xfrm>
            <a:off x="838200" y="1825625"/>
            <a:ext cx="10515600" cy="3436938"/>
          </a:xfrm>
          <a:solidFill>
            <a:schemeClr val="bg1">
              <a:lumMod val="95000"/>
            </a:schemeClr>
          </a:solidFill>
        </p:spPr>
        <p:txBody>
          <a:bodyPr vert="horz" lIns="91440" tIns="45720" rIns="91440" bIns="45720" rtlCol="0" anchor="ctr">
            <a:normAutofit/>
          </a:bodyPr>
          <a:lstStyle/>
          <a:p>
            <a:pPr marL="0" indent="0">
              <a:buNone/>
            </a:pPr>
            <a:r>
              <a:rPr lang="en-US" sz="2400">
                <a:ea typeface="+mn-lt"/>
                <a:cs typeface="+mn-lt"/>
              </a:rPr>
              <a:t>You're a science communicator and have to write a piece on the development genetically modified mandarins to support the taste and overall quality in the 2000s and 2010s. Write a news report, including 5 academic sources written in APA referencing style.</a:t>
            </a:r>
            <a:endParaRPr lang="en-US" sz="2400">
              <a:cs typeface="Calibri"/>
            </a:endParaRPr>
          </a:p>
          <a:p>
            <a:pPr marL="0" indent="0">
              <a:buNone/>
            </a:pPr>
            <a:endParaRPr lang="en-US" sz="2000">
              <a:latin typeface="Calibri"/>
              <a:ea typeface="Calibri" panose="020F0502020204030204"/>
              <a:cs typeface="Calibri" panose="020F0502020204030204"/>
            </a:endParaRPr>
          </a:p>
          <a:p>
            <a:pPr marL="0" indent="0">
              <a:buNone/>
            </a:pPr>
            <a:r>
              <a:rPr lang="en-GB" sz="2000">
                <a:latin typeface="Calibri"/>
                <a:ea typeface="Calibri" panose="020F0502020204030204"/>
                <a:cs typeface="Calibri" panose="020F0502020204030204"/>
                <a:hlinkClick r:id="rId3"/>
              </a:rPr>
              <a:t>Read the ChatGPT responses</a:t>
            </a:r>
            <a:endParaRPr lang="en-GB" sz="2000">
              <a:latin typeface="Calibri"/>
              <a:ea typeface="Calibri" panose="020F0502020204030204"/>
              <a:cs typeface="Calibri" panose="020F0502020204030204"/>
              <a:hlinkClick r:id="" action="ppaction://noaction"/>
            </a:endParaRPr>
          </a:p>
          <a:p>
            <a:pPr marL="0" indent="0">
              <a:buNone/>
            </a:pPr>
            <a:r>
              <a:rPr lang="en-GB" sz="2000">
                <a:latin typeface="Calibri"/>
                <a:ea typeface="Calibri" panose="020F0502020204030204"/>
                <a:cs typeface="Calibri" panose="020F0502020204030204"/>
                <a:hlinkClick r:id="rId4"/>
              </a:rPr>
              <a:t>Read the Perplexity responses</a:t>
            </a:r>
            <a:endParaRPr lang="en-GB" sz="2000">
              <a:latin typeface="Calibri"/>
              <a:ea typeface="Calibri" panose="020F0502020204030204"/>
              <a:cs typeface="Calibri" panose="020F0502020204030204"/>
              <a:hlinkClick r:id="rId5"/>
            </a:endParaRPr>
          </a:p>
        </p:txBody>
      </p:sp>
    </p:spTree>
    <p:extLst>
      <p:ext uri="{BB962C8B-B14F-4D97-AF65-F5344CB8AC3E}">
        <p14:creationId xmlns:p14="http://schemas.microsoft.com/office/powerpoint/2010/main" val="2435485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80969F-D4CB-8514-6B49-F9D24705F295}"/>
              </a:ext>
            </a:extLst>
          </p:cNvPr>
          <p:cNvSpPr>
            <a:spLocks noGrp="1"/>
          </p:cNvSpPr>
          <p:nvPr>
            <p:ph idx="1"/>
          </p:nvPr>
        </p:nvSpPr>
        <p:spPr>
          <a:xfrm>
            <a:off x="-1555" y="1786340"/>
            <a:ext cx="12195109" cy="1521053"/>
          </a:xfrm>
        </p:spPr>
        <p:txBody>
          <a:bodyPr vert="horz" lIns="91440" tIns="45720" rIns="91440" bIns="45720" rtlCol="0" anchor="ctr">
            <a:noAutofit/>
          </a:bodyPr>
          <a:lstStyle/>
          <a:p>
            <a:pPr marL="0" indent="0" algn="ctr">
              <a:buNone/>
            </a:pPr>
            <a:r>
              <a:rPr lang="en-US" sz="4400" b="1">
                <a:solidFill>
                  <a:srgbClr val="E64524"/>
                </a:solidFill>
                <a:latin typeface="Apercu Pro"/>
              </a:rPr>
              <a:t>What does IDL look like in your </a:t>
            </a:r>
            <a:endParaRPr lang="en-US" sz="4400" b="1">
              <a:solidFill>
                <a:srgbClr val="E64524"/>
              </a:solidFill>
              <a:latin typeface="Apercu Pro"/>
              <a:ea typeface="Calibri"/>
              <a:cs typeface="Calibri"/>
            </a:endParaRPr>
          </a:p>
          <a:p>
            <a:pPr marL="0" indent="0" algn="ctr">
              <a:buNone/>
            </a:pPr>
            <a:r>
              <a:rPr lang="en-US" sz="4400" b="1">
                <a:solidFill>
                  <a:srgbClr val="E64524"/>
                </a:solidFill>
                <a:latin typeface="Apercu Pro"/>
              </a:rPr>
              <a:t>discipline or unit of study?</a:t>
            </a:r>
            <a:endParaRPr lang="en-US" sz="4400" b="1">
              <a:solidFill>
                <a:srgbClr val="E64524"/>
              </a:solidFill>
              <a:latin typeface="Apercu Pro"/>
              <a:ea typeface="Calibri"/>
              <a:cs typeface="Calibri"/>
            </a:endParaRPr>
          </a:p>
        </p:txBody>
      </p:sp>
      <p:pic>
        <p:nvPicPr>
          <p:cNvPr id="7" name="Graphic 6" descr="A group of people with speech bubbles&#10;&#10;Description automatically generated">
            <a:extLst>
              <a:ext uri="{FF2B5EF4-FFF2-40B4-BE49-F238E27FC236}">
                <a16:creationId xmlns:a16="http://schemas.microsoft.com/office/drawing/2014/main" id="{8D6D91F6-683C-ABA1-F8E8-9C7DE81B73F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3935"/>
          <a:stretch/>
        </p:blipFill>
        <p:spPr>
          <a:xfrm>
            <a:off x="4178033" y="3619816"/>
            <a:ext cx="3833961" cy="2911212"/>
          </a:xfrm>
          <a:prstGeom prst="rect">
            <a:avLst/>
          </a:prstGeom>
        </p:spPr>
      </p:pic>
    </p:spTree>
    <p:extLst>
      <p:ext uri="{BB962C8B-B14F-4D97-AF65-F5344CB8AC3E}">
        <p14:creationId xmlns:p14="http://schemas.microsoft.com/office/powerpoint/2010/main" val="3486562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DA6AEE-C674-32A3-A369-7D1C11C890EF}"/>
              </a:ext>
            </a:extLst>
          </p:cNvPr>
          <p:cNvSpPr txBox="1">
            <a:spLocks/>
          </p:cNvSpPr>
          <p:nvPr/>
        </p:nvSpPr>
        <p:spPr>
          <a:xfrm>
            <a:off x="0" y="1597307"/>
            <a:ext cx="12192000" cy="18316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E64524"/>
                </a:solidFill>
                <a:latin typeface="Apercu Pro"/>
              </a:rPr>
              <a:t>ACTIVITY:</a:t>
            </a:r>
          </a:p>
          <a:p>
            <a:pPr algn="ctr"/>
            <a:endParaRPr lang="en-US" sz="4000" b="1" dirty="0">
              <a:solidFill>
                <a:srgbClr val="E64524"/>
              </a:solidFill>
              <a:latin typeface="Apercu Pro"/>
            </a:endParaRPr>
          </a:p>
          <a:p>
            <a:pPr algn="ctr"/>
            <a:r>
              <a:rPr lang="en-US" sz="4000" b="1" dirty="0" err="1">
                <a:solidFill>
                  <a:srgbClr val="E64524"/>
                </a:solidFill>
                <a:latin typeface="Apercu Pro"/>
              </a:rPr>
              <a:t>bit.ly</a:t>
            </a:r>
            <a:r>
              <a:rPr lang="en-US" sz="4000" b="1" dirty="0">
                <a:solidFill>
                  <a:srgbClr val="E64524"/>
                </a:solidFill>
                <a:latin typeface="Apercu Pro"/>
              </a:rPr>
              <a:t>/AI-IDL </a:t>
            </a:r>
            <a:endParaRPr lang="en-US" dirty="0"/>
          </a:p>
        </p:txBody>
      </p:sp>
      <p:pic>
        <p:nvPicPr>
          <p:cNvPr id="2" name="Graphic 1">
            <a:extLst>
              <a:ext uri="{FF2B5EF4-FFF2-40B4-BE49-F238E27FC236}">
                <a16:creationId xmlns:a16="http://schemas.microsoft.com/office/drawing/2014/main" id="{82B2A34F-6F72-67FB-B8A4-687D79B7922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111" r="14016" b="23846"/>
          <a:stretch/>
        </p:blipFill>
        <p:spPr>
          <a:xfrm>
            <a:off x="4760461" y="3425168"/>
            <a:ext cx="3023242" cy="3074317"/>
          </a:xfrm>
          <a:prstGeom prst="rect">
            <a:avLst/>
          </a:prstGeom>
        </p:spPr>
      </p:pic>
      <p:sp>
        <p:nvSpPr>
          <p:cNvPr id="7" name="Title 1">
            <a:extLst>
              <a:ext uri="{FF2B5EF4-FFF2-40B4-BE49-F238E27FC236}">
                <a16:creationId xmlns:a16="http://schemas.microsoft.com/office/drawing/2014/main" id="{41C7B2E1-D2F5-341C-A562-740123025BE0}"/>
              </a:ext>
            </a:extLst>
          </p:cNvPr>
          <p:cNvSpPr txBox="1">
            <a:spLocks/>
          </p:cNvSpPr>
          <p:nvPr/>
        </p:nvSpPr>
        <p:spPr>
          <a:xfrm>
            <a:off x="10376186" y="6242378"/>
            <a:ext cx="1813305" cy="6035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E64524"/>
                </a:solidFill>
                <a:latin typeface="Apercu Pro"/>
                <a:cs typeface="Calibri Light"/>
              </a:rPr>
              <a:t>(25 mins)</a:t>
            </a:r>
            <a:endParaRPr lang="en-US" sz="2000">
              <a:ea typeface="Calibri Light"/>
              <a:cs typeface="Calibri Light"/>
            </a:endParaRPr>
          </a:p>
        </p:txBody>
      </p:sp>
    </p:spTree>
    <p:extLst>
      <p:ext uri="{BB962C8B-B14F-4D97-AF65-F5344CB8AC3E}">
        <p14:creationId xmlns:p14="http://schemas.microsoft.com/office/powerpoint/2010/main" val="293459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042-A1A2-045B-EF9F-DF6C2CB489A4}"/>
              </a:ext>
            </a:extLst>
          </p:cNvPr>
          <p:cNvSpPr>
            <a:spLocks noGrp="1"/>
          </p:cNvSpPr>
          <p:nvPr>
            <p:ph type="title"/>
          </p:nvPr>
        </p:nvSpPr>
        <p:spPr/>
        <p:txBody>
          <a:bodyPr/>
          <a:lstStyle/>
          <a:p>
            <a:r>
              <a:rPr lang="en-US" b="1">
                <a:solidFill>
                  <a:schemeClr val="bg2">
                    <a:lumMod val="25000"/>
                  </a:schemeClr>
                </a:solidFill>
                <a:latin typeface="Apercu Pro"/>
              </a:rPr>
              <a:t>Activity (25 mins) </a:t>
            </a:r>
          </a:p>
        </p:txBody>
      </p:sp>
      <p:sp>
        <p:nvSpPr>
          <p:cNvPr id="3" name="Content Placeholder 2">
            <a:extLst>
              <a:ext uri="{FF2B5EF4-FFF2-40B4-BE49-F238E27FC236}">
                <a16:creationId xmlns:a16="http://schemas.microsoft.com/office/drawing/2014/main" id="{EEEE33C9-7D73-799B-6A5D-853870A7EF7A}"/>
              </a:ext>
            </a:extLst>
          </p:cNvPr>
          <p:cNvSpPr>
            <a:spLocks noGrp="1"/>
          </p:cNvSpPr>
          <p:nvPr>
            <p:ph idx="1"/>
          </p:nvPr>
        </p:nvSpPr>
        <p:spPr/>
        <p:txBody>
          <a:bodyPr vert="horz" lIns="91440" tIns="45720" rIns="91440" bIns="45720" rtlCol="0" anchor="t">
            <a:normAutofit/>
          </a:bodyPr>
          <a:lstStyle/>
          <a:p>
            <a:r>
              <a:rPr lang="en-US"/>
              <a:t>Brainstorm learning activities which be can run with your students to help them develop or demonstrate IDL skills</a:t>
            </a:r>
            <a:endParaRPr lang="en-US">
              <a:ea typeface="Calibri"/>
              <a:cs typeface="Calibri"/>
            </a:endParaRPr>
          </a:p>
          <a:p>
            <a:r>
              <a:rPr lang="en-US">
                <a:ea typeface="+mn-lt"/>
                <a:cs typeface="+mn-lt"/>
              </a:rPr>
              <a:t>Brainstorm what the prompt/s would need to contain for a student to complete the task. (I.e. knowledge on features of a comprehensive search, evaluation techniques/frameworks) </a:t>
            </a:r>
          </a:p>
          <a:p>
            <a:r>
              <a:rPr lang="en-US">
                <a:ea typeface="+mn-lt"/>
                <a:cs typeface="+mn-lt"/>
              </a:rPr>
              <a:t>Brainstorm support you may need to design/develop this activity </a:t>
            </a:r>
          </a:p>
        </p:txBody>
      </p:sp>
    </p:spTree>
    <p:extLst>
      <p:ext uri="{BB962C8B-B14F-4D97-AF65-F5344CB8AC3E}">
        <p14:creationId xmlns:p14="http://schemas.microsoft.com/office/powerpoint/2010/main" val="1564635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FCD7F8-E4CD-9086-FB68-4F820C8287F7}"/>
              </a:ext>
            </a:extLst>
          </p:cNvPr>
          <p:cNvSpPr/>
          <p:nvPr/>
        </p:nvSpPr>
        <p:spPr>
          <a:xfrm>
            <a:off x="802971" y="755882"/>
            <a:ext cx="10733167" cy="1522168"/>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a:solidFill>
                  <a:schemeClr val="tx1">
                    <a:lumMod val="65000"/>
                    <a:lumOff val="35000"/>
                  </a:schemeClr>
                </a:solidFill>
                <a:latin typeface="Apercu Pro"/>
                <a:ea typeface="+mn-lt"/>
                <a:cs typeface="+mn-lt"/>
              </a:rPr>
              <a:t>1.Brainstorm learning activities which can be run with your students </a:t>
            </a:r>
            <a:endParaRPr lang="en-US">
              <a:solidFill>
                <a:schemeClr val="tx1">
                  <a:lumMod val="65000"/>
                  <a:lumOff val="35000"/>
                </a:schemeClr>
              </a:solidFill>
            </a:endParaRPr>
          </a:p>
          <a:p>
            <a:r>
              <a:rPr lang="en-US" sz="2400" b="1">
                <a:solidFill>
                  <a:schemeClr val="tx1">
                    <a:lumMod val="65000"/>
                    <a:lumOff val="35000"/>
                  </a:schemeClr>
                </a:solidFill>
                <a:latin typeface="Apercu Pro"/>
                <a:ea typeface="+mn-lt"/>
                <a:cs typeface="+mn-lt"/>
              </a:rPr>
              <a:t>to help them develop or demonstrate IDL skills</a:t>
            </a:r>
            <a:endParaRPr lang="en-US" sz="2400" b="1">
              <a:solidFill>
                <a:schemeClr val="tx1">
                  <a:lumMod val="65000"/>
                  <a:lumOff val="35000"/>
                </a:schemeClr>
              </a:solidFill>
              <a:latin typeface="Apercu Pro"/>
              <a:ea typeface="Calibri"/>
              <a:cs typeface="Calibri"/>
            </a:endParaRPr>
          </a:p>
        </p:txBody>
      </p:sp>
      <p:sp>
        <p:nvSpPr>
          <p:cNvPr id="10" name="Rectangle 9">
            <a:extLst>
              <a:ext uri="{FF2B5EF4-FFF2-40B4-BE49-F238E27FC236}">
                <a16:creationId xmlns:a16="http://schemas.microsoft.com/office/drawing/2014/main" id="{60F1F04A-9B61-9DC7-639B-16F9B0B5306F}"/>
              </a:ext>
            </a:extLst>
          </p:cNvPr>
          <p:cNvSpPr/>
          <p:nvPr/>
        </p:nvSpPr>
        <p:spPr>
          <a:xfrm>
            <a:off x="802971" y="2642845"/>
            <a:ext cx="10733167" cy="1522168"/>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a:solidFill>
                  <a:schemeClr val="tx1">
                    <a:lumMod val="65000"/>
                    <a:lumOff val="35000"/>
                  </a:schemeClr>
                </a:solidFill>
                <a:latin typeface="Apercu Pro "/>
                <a:ea typeface="+mn-lt"/>
                <a:cs typeface="+mn-lt"/>
              </a:rPr>
              <a:t>2.Brainstorm what the prompt/s would need to contain for a student to complete the task. </a:t>
            </a:r>
            <a:br>
              <a:rPr lang="en-US" sz="2400" b="1">
                <a:solidFill>
                  <a:schemeClr val="tx1">
                    <a:lumMod val="65000"/>
                    <a:lumOff val="35000"/>
                  </a:schemeClr>
                </a:solidFill>
                <a:latin typeface="Apercu Pro "/>
                <a:ea typeface="+mn-lt"/>
                <a:cs typeface="+mn-lt"/>
              </a:rPr>
            </a:br>
            <a:r>
              <a:rPr lang="en-US" b="1">
                <a:solidFill>
                  <a:schemeClr val="tx1">
                    <a:lumMod val="65000"/>
                    <a:lumOff val="35000"/>
                  </a:schemeClr>
                </a:solidFill>
                <a:latin typeface="Apercu Pro "/>
                <a:ea typeface="+mn-lt"/>
                <a:cs typeface="+mn-lt"/>
              </a:rPr>
              <a:t>(E.g. knowledge on features of a comprehensive search, evaluation techniques/frameworks)</a:t>
            </a:r>
            <a:endParaRPr lang="en-US" b="1">
              <a:solidFill>
                <a:schemeClr val="tx1">
                  <a:lumMod val="65000"/>
                  <a:lumOff val="35000"/>
                </a:schemeClr>
              </a:solidFill>
              <a:latin typeface="Apercu Pro "/>
            </a:endParaRPr>
          </a:p>
        </p:txBody>
      </p:sp>
      <p:sp>
        <p:nvSpPr>
          <p:cNvPr id="11" name="Rectangle 10">
            <a:extLst>
              <a:ext uri="{FF2B5EF4-FFF2-40B4-BE49-F238E27FC236}">
                <a16:creationId xmlns:a16="http://schemas.microsoft.com/office/drawing/2014/main" id="{D8D7053A-FB93-A7D1-B1A3-1F4B80D8D169}"/>
              </a:ext>
            </a:extLst>
          </p:cNvPr>
          <p:cNvSpPr/>
          <p:nvPr/>
        </p:nvSpPr>
        <p:spPr>
          <a:xfrm>
            <a:off x="802971" y="4529808"/>
            <a:ext cx="10733167" cy="1530024"/>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a:solidFill>
                  <a:schemeClr val="tx1">
                    <a:lumMod val="65000"/>
                    <a:lumOff val="35000"/>
                  </a:schemeClr>
                </a:solidFill>
                <a:latin typeface="Apercu Pro"/>
                <a:ea typeface="+mn-lt"/>
                <a:cs typeface="+mn-lt"/>
              </a:rPr>
              <a:t>3.Brainstorm support you may need to design/develop this activity </a:t>
            </a:r>
            <a:endParaRPr lang="en-US" sz="2400" b="1">
              <a:solidFill>
                <a:schemeClr val="tx1">
                  <a:lumMod val="65000"/>
                  <a:lumOff val="35000"/>
                </a:schemeClr>
              </a:solidFill>
              <a:latin typeface="Apercu Pro"/>
              <a:ea typeface="Calibri"/>
              <a:cs typeface="Calibri"/>
            </a:endParaRPr>
          </a:p>
        </p:txBody>
      </p:sp>
    </p:spTree>
    <p:extLst>
      <p:ext uri="{BB962C8B-B14F-4D97-AF65-F5344CB8AC3E}">
        <p14:creationId xmlns:p14="http://schemas.microsoft.com/office/powerpoint/2010/main" val="3525481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F5097-4F49-BDFD-698A-7DDF89F3123B}"/>
              </a:ext>
            </a:extLst>
          </p:cNvPr>
          <p:cNvSpPr>
            <a:spLocks noGrp="1"/>
          </p:cNvSpPr>
          <p:nvPr>
            <p:ph type="title"/>
          </p:nvPr>
        </p:nvSpPr>
        <p:spPr>
          <a:xfrm>
            <a:off x="14625" y="2370107"/>
            <a:ext cx="12178143" cy="1340955"/>
          </a:xfrm>
        </p:spPr>
        <p:txBody>
          <a:bodyPr/>
          <a:lstStyle/>
          <a:p>
            <a:pPr algn="ctr"/>
            <a:r>
              <a:rPr lang="en-GB" b="1">
                <a:solidFill>
                  <a:srgbClr val="E64524"/>
                </a:solidFill>
                <a:latin typeface="Apercu Pro"/>
                <a:cs typeface="Calibri Light"/>
              </a:rPr>
              <a:t>KEY TAKEAWAYS </a:t>
            </a:r>
            <a:r>
              <a:rPr lang="en-GB" b="1">
                <a:solidFill>
                  <a:schemeClr val="bg1">
                    <a:lumMod val="75000"/>
                  </a:schemeClr>
                </a:solidFill>
                <a:latin typeface="Apercu Pro"/>
                <a:cs typeface="Calibri Light"/>
              </a:rPr>
              <a:t>+</a:t>
            </a:r>
            <a:r>
              <a:rPr lang="en-GB" b="1">
                <a:solidFill>
                  <a:srgbClr val="E64524"/>
                </a:solidFill>
                <a:latin typeface="Apercu Pro"/>
                <a:cs typeface="Calibri Light"/>
              </a:rPr>
              <a:t> NEXT STEPS</a:t>
            </a:r>
            <a:endParaRPr lang="en-US"/>
          </a:p>
        </p:txBody>
      </p:sp>
      <p:pic>
        <p:nvPicPr>
          <p:cNvPr id="4" name="Graphic 3">
            <a:extLst>
              <a:ext uri="{FF2B5EF4-FFF2-40B4-BE49-F238E27FC236}">
                <a16:creationId xmlns:a16="http://schemas.microsoft.com/office/drawing/2014/main" id="{DFC4CA59-31A8-C853-5761-950235578226}"/>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23935"/>
          <a:stretch/>
        </p:blipFill>
        <p:spPr>
          <a:xfrm>
            <a:off x="4067420" y="3763477"/>
            <a:ext cx="3833961" cy="2911212"/>
          </a:xfrm>
          <a:prstGeom prst="rect">
            <a:avLst/>
          </a:prstGeom>
        </p:spPr>
      </p:pic>
      <p:sp>
        <p:nvSpPr>
          <p:cNvPr id="5" name="Title 1">
            <a:extLst>
              <a:ext uri="{FF2B5EF4-FFF2-40B4-BE49-F238E27FC236}">
                <a16:creationId xmlns:a16="http://schemas.microsoft.com/office/drawing/2014/main" id="{D121C011-0E21-3DA1-8BE4-C7B1681F8B03}"/>
              </a:ext>
            </a:extLst>
          </p:cNvPr>
          <p:cNvSpPr txBox="1">
            <a:spLocks/>
          </p:cNvSpPr>
          <p:nvPr/>
        </p:nvSpPr>
        <p:spPr>
          <a:xfrm>
            <a:off x="10376186" y="6242378"/>
            <a:ext cx="1813305" cy="6035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E64524"/>
                </a:solidFill>
                <a:latin typeface="Apercu Pro"/>
                <a:ea typeface="Calibri Light"/>
                <a:cs typeface="Calibri Light"/>
              </a:rPr>
              <a:t>(5 mins)</a:t>
            </a:r>
          </a:p>
        </p:txBody>
      </p:sp>
    </p:spTree>
    <p:extLst>
      <p:ext uri="{BB962C8B-B14F-4D97-AF65-F5344CB8AC3E}">
        <p14:creationId xmlns:p14="http://schemas.microsoft.com/office/powerpoint/2010/main" val="227097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F6D-9388-4C5D-3A5B-DF6EA7CB33D4}"/>
              </a:ext>
            </a:extLst>
          </p:cNvPr>
          <p:cNvSpPr>
            <a:spLocks noGrp="1"/>
          </p:cNvSpPr>
          <p:nvPr>
            <p:ph type="title"/>
          </p:nvPr>
        </p:nvSpPr>
        <p:spPr/>
        <p:txBody>
          <a:bodyPr/>
          <a:lstStyle/>
          <a:p>
            <a:r>
              <a:rPr lang="en-GB" b="1">
                <a:solidFill>
                  <a:srgbClr val="E64524"/>
                </a:solidFill>
                <a:latin typeface="Apercu Pro"/>
                <a:ea typeface="Calibri Light"/>
                <a:cs typeface="Calibri Light"/>
              </a:rPr>
              <a:t>Partnering with the Library</a:t>
            </a:r>
          </a:p>
        </p:txBody>
      </p:sp>
      <p:sp>
        <p:nvSpPr>
          <p:cNvPr id="7" name="TextBox 6">
            <a:extLst>
              <a:ext uri="{FF2B5EF4-FFF2-40B4-BE49-F238E27FC236}">
                <a16:creationId xmlns:a16="http://schemas.microsoft.com/office/drawing/2014/main" id="{EFD46E9A-35F8-A33E-1BE5-AD4A8742638B}"/>
              </a:ext>
            </a:extLst>
          </p:cNvPr>
          <p:cNvSpPr txBox="1"/>
          <p:nvPr/>
        </p:nvSpPr>
        <p:spPr>
          <a:xfrm>
            <a:off x="1131215" y="4634845"/>
            <a:ext cx="457985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solidFill>
                  <a:schemeClr val="bg1">
                    <a:lumMod val="85000"/>
                  </a:schemeClr>
                </a:solidFill>
                <a:latin typeface="Apercu Pro"/>
                <a:cs typeface="Calibri"/>
              </a:rPr>
              <a:t>Visit the University of Sydney </a:t>
            </a:r>
            <a:r>
              <a:rPr lang="en-GB" sz="2400" b="1">
                <a:solidFill>
                  <a:schemeClr val="bg1">
                    <a:lumMod val="85000"/>
                  </a:schemeClr>
                </a:solidFill>
                <a:latin typeface="Apercu Pro"/>
                <a:cs typeface="Calibri"/>
                <a:hlinkClick r:id="rId2">
                  <a:extLst>
                    <a:ext uri="{A12FA001-AC4F-418D-AE19-62706E023703}">
                      <ahyp:hlinkClr xmlns:ahyp="http://schemas.microsoft.com/office/drawing/2018/hyperlinkcolor" val="tx"/>
                    </a:ext>
                  </a:extLst>
                </a:hlinkClick>
              </a:rPr>
              <a:t>Library Teaching Support</a:t>
            </a:r>
            <a:r>
              <a:rPr lang="en-GB" sz="2400" b="1">
                <a:solidFill>
                  <a:schemeClr val="bg1">
                    <a:lumMod val="85000"/>
                  </a:schemeClr>
                </a:solidFill>
                <a:latin typeface="Apercu Pro"/>
                <a:cs typeface="Calibri"/>
              </a:rPr>
              <a:t> page</a:t>
            </a:r>
            <a:endParaRPr lang="en-US" sz="2400">
              <a:solidFill>
                <a:schemeClr val="bg1">
                  <a:lumMod val="85000"/>
                </a:schemeClr>
              </a:solidFill>
              <a:cs typeface="Calibri"/>
            </a:endParaRPr>
          </a:p>
        </p:txBody>
      </p:sp>
      <p:sp>
        <p:nvSpPr>
          <p:cNvPr id="8" name="TextBox 7">
            <a:extLst>
              <a:ext uri="{FF2B5EF4-FFF2-40B4-BE49-F238E27FC236}">
                <a16:creationId xmlns:a16="http://schemas.microsoft.com/office/drawing/2014/main" id="{99518431-56E0-FCEA-E6F9-DA427E169245}"/>
              </a:ext>
            </a:extLst>
          </p:cNvPr>
          <p:cNvSpPr txBox="1"/>
          <p:nvPr/>
        </p:nvSpPr>
        <p:spPr>
          <a:xfrm>
            <a:off x="6669193" y="4819453"/>
            <a:ext cx="307942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solidFill>
                  <a:schemeClr val="bg1">
                    <a:lumMod val="85000"/>
                  </a:schemeClr>
                </a:solidFill>
                <a:latin typeface="Apercu Pro "/>
                <a:cs typeface="Calibri"/>
              </a:rPr>
              <a:t>Contact the Library </a:t>
            </a:r>
            <a:endParaRPr lang="en-US" sz="2400" b="1">
              <a:solidFill>
                <a:schemeClr val="bg1">
                  <a:lumMod val="85000"/>
                </a:schemeClr>
              </a:solidFill>
              <a:latin typeface="Apercu Pro "/>
              <a:cs typeface="Calibri"/>
            </a:endParaRPr>
          </a:p>
        </p:txBody>
      </p:sp>
      <p:pic>
        <p:nvPicPr>
          <p:cNvPr id="9" name="Graphic 8" descr="A group of people with speech bubbles&#10;&#10;Description automatically generated">
            <a:extLst>
              <a:ext uri="{FF2B5EF4-FFF2-40B4-BE49-F238E27FC236}">
                <a16:creationId xmlns:a16="http://schemas.microsoft.com/office/drawing/2014/main" id="{83D34E34-A29D-2CD5-0AF5-D3C6AA2E43E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3935"/>
          <a:stretch/>
        </p:blipFill>
        <p:spPr>
          <a:xfrm>
            <a:off x="6944360" y="2320592"/>
            <a:ext cx="2522613" cy="1918840"/>
          </a:xfrm>
          <a:prstGeom prst="rect">
            <a:avLst/>
          </a:prstGeom>
        </p:spPr>
      </p:pic>
      <p:pic>
        <p:nvPicPr>
          <p:cNvPr id="11" name="Graphic 10" descr="A person holding a book&#10;&#10;Description automatically generated">
            <a:extLst>
              <a:ext uri="{FF2B5EF4-FFF2-40B4-BE49-F238E27FC236}">
                <a16:creationId xmlns:a16="http://schemas.microsoft.com/office/drawing/2014/main" id="{789B25D1-3AAF-BEF9-D662-D7724957F8AD}"/>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4439" r="18670" b="18629"/>
          <a:stretch/>
        </p:blipFill>
        <p:spPr>
          <a:xfrm>
            <a:off x="2678782" y="2446283"/>
            <a:ext cx="1477715" cy="1805280"/>
          </a:xfrm>
          <a:prstGeom prst="rect">
            <a:avLst/>
          </a:prstGeom>
        </p:spPr>
      </p:pic>
      <p:cxnSp>
        <p:nvCxnSpPr>
          <p:cNvPr id="12" name="Straight Arrow Connector 11">
            <a:extLst>
              <a:ext uri="{FF2B5EF4-FFF2-40B4-BE49-F238E27FC236}">
                <a16:creationId xmlns:a16="http://schemas.microsoft.com/office/drawing/2014/main" id="{B6AD946F-22A3-954E-9534-0ED246D3B742}"/>
              </a:ext>
            </a:extLst>
          </p:cNvPr>
          <p:cNvCxnSpPr/>
          <p:nvPr/>
        </p:nvCxnSpPr>
        <p:spPr>
          <a:xfrm>
            <a:off x="6125851" y="1604914"/>
            <a:ext cx="34566" cy="4842233"/>
          </a:xfrm>
          <a:prstGeom prst="straightConnector1">
            <a:avLst/>
          </a:prstGeom>
          <a:ln>
            <a:solidFill>
              <a:srgbClr val="E645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050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descr="A picture containing text, receipt, screenshot, document&#10;&#10;Description automatically generated">
            <a:extLst>
              <a:ext uri="{FF2B5EF4-FFF2-40B4-BE49-F238E27FC236}">
                <a16:creationId xmlns:a16="http://schemas.microsoft.com/office/drawing/2014/main" id="{BB84C4AE-E6D4-432D-D212-EF8C22946A35}"/>
              </a:ext>
            </a:extLst>
          </p:cNvPr>
          <p:cNvPicPr>
            <a:picLocks noGrp="1" noChangeAspect="1"/>
          </p:cNvPicPr>
          <p:nvPr>
            <p:ph idx="1"/>
          </p:nvPr>
        </p:nvPicPr>
        <p:blipFill rotWithShape="1">
          <a:blip r:embed="rId2"/>
          <a:srcRect t="5778"/>
          <a:stretch/>
        </p:blipFill>
        <p:spPr>
          <a:xfrm>
            <a:off x="448158" y="1059366"/>
            <a:ext cx="11050358" cy="5357754"/>
          </a:xfrm>
        </p:spPr>
      </p:pic>
    </p:spTree>
    <p:extLst>
      <p:ext uri="{BB962C8B-B14F-4D97-AF65-F5344CB8AC3E}">
        <p14:creationId xmlns:p14="http://schemas.microsoft.com/office/powerpoint/2010/main" val="120070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EFD8-A951-190B-B245-3DEE32D4F08C}"/>
              </a:ext>
            </a:extLst>
          </p:cNvPr>
          <p:cNvSpPr>
            <a:spLocks noGrp="1"/>
          </p:cNvSpPr>
          <p:nvPr>
            <p:ph type="title"/>
          </p:nvPr>
        </p:nvSpPr>
        <p:spPr/>
        <p:txBody>
          <a:bodyPr/>
          <a:lstStyle/>
          <a:p>
            <a:r>
              <a:rPr lang="en-GB">
                <a:ea typeface="Calibri Light"/>
                <a:cs typeface="Calibri Light"/>
              </a:rPr>
              <a:t>Agenda: </a:t>
            </a:r>
            <a:endParaRPr lang="en-GB"/>
          </a:p>
        </p:txBody>
      </p:sp>
      <p:sp>
        <p:nvSpPr>
          <p:cNvPr id="3" name="Content Placeholder 2">
            <a:extLst>
              <a:ext uri="{FF2B5EF4-FFF2-40B4-BE49-F238E27FC236}">
                <a16:creationId xmlns:a16="http://schemas.microsoft.com/office/drawing/2014/main" id="{52473752-D8F8-0917-E617-3704B2EB32AD}"/>
              </a:ext>
            </a:extLst>
          </p:cNvPr>
          <p:cNvSpPr>
            <a:spLocks noGrp="1"/>
          </p:cNvSpPr>
          <p:nvPr>
            <p:ph idx="1"/>
          </p:nvPr>
        </p:nvSpPr>
        <p:spPr/>
        <p:txBody>
          <a:bodyPr vert="horz" lIns="91440" tIns="45720" rIns="91440" bIns="45720" rtlCol="0" anchor="t">
            <a:normAutofit/>
          </a:bodyPr>
          <a:lstStyle/>
          <a:p>
            <a:r>
              <a:rPr lang="en-GB">
                <a:ea typeface="Calibri"/>
                <a:cs typeface="Calibri"/>
              </a:rPr>
              <a:t>Introduction (AI + IDL): 5 mins </a:t>
            </a:r>
          </a:p>
          <a:p>
            <a:r>
              <a:rPr lang="en-GB">
                <a:ea typeface="Calibri"/>
                <a:cs typeface="Calibri"/>
              </a:rPr>
              <a:t>Examples: 10 mins </a:t>
            </a:r>
          </a:p>
          <a:p>
            <a:r>
              <a:rPr lang="en-GB">
                <a:ea typeface="Calibri"/>
                <a:cs typeface="Calibri"/>
              </a:rPr>
              <a:t>Activity (chat at table + brainstorm): 25 mins  </a:t>
            </a:r>
          </a:p>
          <a:p>
            <a:r>
              <a:rPr lang="en-GB">
                <a:ea typeface="Calibri"/>
                <a:cs typeface="Calibri"/>
              </a:rPr>
              <a:t>Wrap Up: 5 mins </a:t>
            </a:r>
          </a:p>
          <a:p>
            <a:endParaRPr lang="en-GB">
              <a:ea typeface="Calibri"/>
              <a:cs typeface="Calibri"/>
            </a:endParaRPr>
          </a:p>
        </p:txBody>
      </p:sp>
    </p:spTree>
    <p:extLst>
      <p:ext uri="{BB962C8B-B14F-4D97-AF65-F5344CB8AC3E}">
        <p14:creationId xmlns:p14="http://schemas.microsoft.com/office/powerpoint/2010/main" val="403536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EB5C2-FC0E-DFAB-CCCF-7964FF4880CF}"/>
              </a:ext>
            </a:extLst>
          </p:cNvPr>
          <p:cNvSpPr>
            <a:spLocks noGrp="1"/>
          </p:cNvSpPr>
          <p:nvPr>
            <p:ph type="title"/>
          </p:nvPr>
        </p:nvSpPr>
        <p:spPr>
          <a:xfrm>
            <a:off x="584200" y="382058"/>
            <a:ext cx="10515600" cy="1325563"/>
          </a:xfrm>
        </p:spPr>
        <p:txBody>
          <a:bodyPr/>
          <a:lstStyle/>
          <a:p>
            <a:r>
              <a:rPr lang="en-US" b="1">
                <a:solidFill>
                  <a:schemeClr val="bg2">
                    <a:lumMod val="25000"/>
                  </a:schemeClr>
                </a:solidFill>
                <a:latin typeface="Apercu Pro"/>
              </a:rPr>
              <a:t>Introduction to IDL and Generative AI</a:t>
            </a:r>
          </a:p>
        </p:txBody>
      </p:sp>
      <p:pic>
        <p:nvPicPr>
          <p:cNvPr id="6" name="Picture 6" descr="A black background with white and blue triangles&#10;&#10;Description automatically generated">
            <a:extLst>
              <a:ext uri="{FF2B5EF4-FFF2-40B4-BE49-F238E27FC236}">
                <a16:creationId xmlns:a16="http://schemas.microsoft.com/office/drawing/2014/main" id="{4DAAD162-E185-C513-43A6-1E65087C7611}"/>
              </a:ext>
            </a:extLst>
          </p:cNvPr>
          <p:cNvPicPr>
            <a:picLocks noChangeAspect="1"/>
          </p:cNvPicPr>
          <p:nvPr/>
        </p:nvPicPr>
        <p:blipFill>
          <a:blip r:embed="rId3"/>
          <a:stretch>
            <a:fillRect/>
          </a:stretch>
        </p:blipFill>
        <p:spPr>
          <a:xfrm>
            <a:off x="834789" y="1774530"/>
            <a:ext cx="11135393" cy="4108110"/>
          </a:xfrm>
          <a:prstGeom prst="rect">
            <a:avLst/>
          </a:prstGeom>
        </p:spPr>
      </p:pic>
    </p:spTree>
    <p:extLst>
      <p:ext uri="{BB962C8B-B14F-4D97-AF65-F5344CB8AC3E}">
        <p14:creationId xmlns:p14="http://schemas.microsoft.com/office/powerpoint/2010/main" val="344990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C7507E-3BEB-9796-9CBA-DC4F214B0876}"/>
              </a:ext>
            </a:extLst>
          </p:cNvPr>
          <p:cNvSpPr>
            <a:spLocks noGrp="1"/>
          </p:cNvSpPr>
          <p:nvPr>
            <p:ph idx="1"/>
          </p:nvPr>
        </p:nvSpPr>
        <p:spPr>
          <a:xfrm>
            <a:off x="0" y="2273312"/>
            <a:ext cx="12192000" cy="2197212"/>
          </a:xfrm>
        </p:spPr>
        <p:txBody>
          <a:bodyPr vert="horz" lIns="91440" tIns="45720" rIns="91440" bIns="45720" rtlCol="0" anchor="t">
            <a:noAutofit/>
          </a:bodyPr>
          <a:lstStyle/>
          <a:p>
            <a:pPr marL="0" indent="0" algn="ctr">
              <a:lnSpc>
                <a:spcPct val="100000"/>
              </a:lnSpc>
              <a:buNone/>
            </a:pPr>
            <a:r>
              <a:rPr lang="en-US" sz="3200" b="1">
                <a:solidFill>
                  <a:srgbClr val="3F4042"/>
                </a:solidFill>
                <a:latin typeface="Apercu Pro"/>
                <a:ea typeface="+mn-lt"/>
                <a:cs typeface="+mn-lt"/>
              </a:rPr>
              <a:t>Information and digital literacy is the ability to </a:t>
            </a:r>
            <a:r>
              <a:rPr lang="en-US" sz="3200" b="1">
                <a:solidFill>
                  <a:srgbClr val="E64524"/>
                </a:solidFill>
                <a:latin typeface="Apercu Pro"/>
                <a:ea typeface="+mn-lt"/>
                <a:cs typeface="+mn-lt"/>
              </a:rPr>
              <a:t>locate, </a:t>
            </a:r>
            <a:br>
              <a:rPr lang="en-US" sz="3200" b="1">
                <a:latin typeface="Apercu Pro" panose="02000506040000020004" pitchFamily="2" charset="77"/>
                <a:ea typeface="+mn-lt"/>
                <a:cs typeface="+mn-lt"/>
              </a:rPr>
            </a:br>
            <a:r>
              <a:rPr lang="en-US" sz="3200" b="1">
                <a:solidFill>
                  <a:srgbClr val="E64524"/>
                </a:solidFill>
                <a:latin typeface="Apercu Pro"/>
                <a:ea typeface="+mn-lt"/>
                <a:cs typeface="+mn-lt"/>
              </a:rPr>
              <a:t>interpret, evaluate, manage, adapt, integrate, create </a:t>
            </a:r>
            <a:br>
              <a:rPr lang="en-US" sz="3200" b="1">
                <a:solidFill>
                  <a:srgbClr val="E64524"/>
                </a:solidFill>
                <a:latin typeface="Apercu Pro"/>
                <a:ea typeface="+mn-lt"/>
                <a:cs typeface="+mn-lt"/>
              </a:rPr>
            </a:br>
            <a:r>
              <a:rPr lang="en-US" sz="3200" b="1">
                <a:solidFill>
                  <a:srgbClr val="E64524"/>
                </a:solidFill>
                <a:latin typeface="Apercu Pro"/>
                <a:ea typeface="+mn-lt"/>
                <a:cs typeface="+mn-lt"/>
              </a:rPr>
              <a:t>and convey</a:t>
            </a:r>
            <a:r>
              <a:rPr lang="en-US" sz="3200" b="1">
                <a:solidFill>
                  <a:srgbClr val="3F4042"/>
                </a:solidFill>
                <a:latin typeface="Apercu Pro"/>
                <a:ea typeface="+mn-lt"/>
                <a:cs typeface="+mn-lt"/>
              </a:rPr>
              <a:t> information using </a:t>
            </a:r>
            <a:r>
              <a:rPr lang="en-US" sz="3200" b="1">
                <a:solidFill>
                  <a:srgbClr val="E64524"/>
                </a:solidFill>
                <a:latin typeface="Apercu Pro"/>
                <a:ea typeface="+mn-lt"/>
                <a:cs typeface="+mn-lt"/>
              </a:rPr>
              <a:t>appropriate resources, </a:t>
            </a:r>
            <a:br>
              <a:rPr lang="en-US" sz="3200" b="1">
                <a:solidFill>
                  <a:srgbClr val="E64524"/>
                </a:solidFill>
                <a:latin typeface="Apercu Pro"/>
                <a:ea typeface="+mn-lt"/>
                <a:cs typeface="+mn-lt"/>
              </a:rPr>
            </a:br>
            <a:r>
              <a:rPr lang="en-US" sz="3200" b="1">
                <a:solidFill>
                  <a:srgbClr val="E64524"/>
                </a:solidFill>
                <a:latin typeface="Apercu Pro"/>
                <a:ea typeface="+mn-lt"/>
                <a:cs typeface="+mn-lt"/>
              </a:rPr>
              <a:t>tools and strategies</a:t>
            </a:r>
            <a:r>
              <a:rPr lang="en-US" sz="3200" b="1">
                <a:solidFill>
                  <a:srgbClr val="3F4042"/>
                </a:solidFill>
                <a:latin typeface="Apercu Pro"/>
                <a:ea typeface="+mn-lt"/>
                <a:cs typeface="+mn-lt"/>
              </a:rPr>
              <a:t>.</a:t>
            </a:r>
            <a:endParaRPr lang="en-US" sz="3200" b="1">
              <a:solidFill>
                <a:srgbClr val="3F4042"/>
              </a:solidFill>
              <a:latin typeface="Apercu Pro"/>
            </a:endParaRPr>
          </a:p>
        </p:txBody>
      </p:sp>
      <p:sp>
        <p:nvSpPr>
          <p:cNvPr id="5" name="Title 1">
            <a:extLst>
              <a:ext uri="{FF2B5EF4-FFF2-40B4-BE49-F238E27FC236}">
                <a16:creationId xmlns:a16="http://schemas.microsoft.com/office/drawing/2014/main" id="{61CBCF77-10F0-ED23-08D2-DB63ADD2EA1A}"/>
              </a:ext>
            </a:extLst>
          </p:cNvPr>
          <p:cNvSpPr txBox="1">
            <a:spLocks/>
          </p:cNvSpPr>
          <p:nvPr/>
        </p:nvSpPr>
        <p:spPr>
          <a:xfrm>
            <a:off x="172387" y="407865"/>
            <a:ext cx="10515600" cy="11083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3F4042"/>
                </a:solidFill>
                <a:latin typeface="Apercu Pro" panose="02000506040000020004" pitchFamily="2" charset="77"/>
                <a:cs typeface="Calibri Light"/>
              </a:rPr>
              <a:t>Graduate Quality: IDL  </a:t>
            </a:r>
          </a:p>
        </p:txBody>
      </p:sp>
      <p:pic>
        <p:nvPicPr>
          <p:cNvPr id="9" name="Graphic 8">
            <a:extLst>
              <a:ext uri="{FF2B5EF4-FFF2-40B4-BE49-F238E27FC236}">
                <a16:creationId xmlns:a16="http://schemas.microsoft.com/office/drawing/2014/main" id="{8E26789C-B5EA-2595-34BD-BC9F892A7D3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3935"/>
          <a:stretch/>
        </p:blipFill>
        <p:spPr>
          <a:xfrm>
            <a:off x="4494114" y="4581638"/>
            <a:ext cx="2993909" cy="2277334"/>
          </a:xfrm>
          <a:prstGeom prst="rect">
            <a:avLst/>
          </a:prstGeom>
        </p:spPr>
      </p:pic>
    </p:spTree>
    <p:extLst>
      <p:ext uri="{BB962C8B-B14F-4D97-AF65-F5344CB8AC3E}">
        <p14:creationId xmlns:p14="http://schemas.microsoft.com/office/powerpoint/2010/main" val="2124109036"/>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C166-083F-9FF4-307D-BA594D3E8B24}"/>
              </a:ext>
            </a:extLst>
          </p:cNvPr>
          <p:cNvSpPr>
            <a:spLocks noGrp="1"/>
          </p:cNvSpPr>
          <p:nvPr>
            <p:ph type="title"/>
          </p:nvPr>
        </p:nvSpPr>
        <p:spPr>
          <a:xfrm>
            <a:off x="428523" y="102931"/>
            <a:ext cx="10515600" cy="1325563"/>
          </a:xfrm>
        </p:spPr>
        <p:txBody>
          <a:bodyPr/>
          <a:lstStyle/>
          <a:p>
            <a:r>
              <a:rPr lang="en-GB" b="1">
                <a:solidFill>
                  <a:schemeClr val="bg2">
                    <a:lumMod val="25000"/>
                  </a:schemeClr>
                </a:solidFill>
                <a:latin typeface="Apercu Pro"/>
                <a:ea typeface="Calibri Light"/>
                <a:cs typeface="Calibri Light"/>
              </a:rPr>
              <a:t>Unpacking IDL skills</a:t>
            </a:r>
            <a:endParaRPr lang="en-GB" b="1">
              <a:solidFill>
                <a:schemeClr val="bg2">
                  <a:lumMod val="25000"/>
                </a:schemeClr>
              </a:solidFill>
              <a:latin typeface="Apercu Pro"/>
            </a:endParaRPr>
          </a:p>
        </p:txBody>
      </p:sp>
      <p:sp>
        <p:nvSpPr>
          <p:cNvPr id="4" name="Oval 3">
            <a:extLst>
              <a:ext uri="{FF2B5EF4-FFF2-40B4-BE49-F238E27FC236}">
                <a16:creationId xmlns:a16="http://schemas.microsoft.com/office/drawing/2014/main" id="{4714F63A-E6B8-8ECF-DB30-BFA2911FB902}"/>
              </a:ext>
            </a:extLst>
          </p:cNvPr>
          <p:cNvSpPr/>
          <p:nvPr/>
        </p:nvSpPr>
        <p:spPr>
          <a:xfrm>
            <a:off x="2016950" y="1340479"/>
            <a:ext cx="2452714" cy="2352050"/>
          </a:xfrm>
          <a:prstGeom prst="ellipse">
            <a:avLst/>
          </a:prstGeom>
          <a:solidFill>
            <a:srgbClr val="E645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percu Pro"/>
                <a:ea typeface="Calibri"/>
                <a:cs typeface="Calibri"/>
              </a:rPr>
              <a:t>Scope an information need</a:t>
            </a:r>
            <a:endParaRPr lang="en-US" b="1">
              <a:latin typeface="Apercu Pro"/>
              <a:ea typeface="Calibri"/>
              <a:cs typeface="Calibri"/>
            </a:endParaRPr>
          </a:p>
        </p:txBody>
      </p:sp>
      <p:sp>
        <p:nvSpPr>
          <p:cNvPr id="7" name="Oval 6">
            <a:extLst>
              <a:ext uri="{FF2B5EF4-FFF2-40B4-BE49-F238E27FC236}">
                <a16:creationId xmlns:a16="http://schemas.microsoft.com/office/drawing/2014/main" id="{5690D714-B772-318E-9D74-A82DC5A5B693}"/>
              </a:ext>
            </a:extLst>
          </p:cNvPr>
          <p:cNvSpPr/>
          <p:nvPr/>
        </p:nvSpPr>
        <p:spPr>
          <a:xfrm>
            <a:off x="5043519" y="1340479"/>
            <a:ext cx="2452714" cy="2352050"/>
          </a:xfrm>
          <a:prstGeom prst="ellipse">
            <a:avLst/>
          </a:prstGeom>
          <a:solidFill>
            <a:srgbClr val="E6452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latin typeface="Apercu Pro"/>
                <a:ea typeface="Calibri"/>
                <a:cs typeface="Calibri"/>
              </a:rPr>
              <a:t>Location of information and data</a:t>
            </a:r>
            <a:endParaRPr lang="en-US"/>
          </a:p>
        </p:txBody>
      </p:sp>
      <p:sp>
        <p:nvSpPr>
          <p:cNvPr id="8" name="Oval 7">
            <a:extLst>
              <a:ext uri="{FF2B5EF4-FFF2-40B4-BE49-F238E27FC236}">
                <a16:creationId xmlns:a16="http://schemas.microsoft.com/office/drawing/2014/main" id="{821F0862-98DF-85B1-5E63-C149EC111B29}"/>
              </a:ext>
            </a:extLst>
          </p:cNvPr>
          <p:cNvSpPr/>
          <p:nvPr/>
        </p:nvSpPr>
        <p:spPr>
          <a:xfrm>
            <a:off x="8061894" y="1340479"/>
            <a:ext cx="2452714" cy="2352050"/>
          </a:xfrm>
          <a:prstGeom prst="ellipse">
            <a:avLst/>
          </a:prstGeom>
          <a:solidFill>
            <a:srgbClr val="E6452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latin typeface="Apercu Pro"/>
                <a:ea typeface="Calibri"/>
                <a:cs typeface="Calibri"/>
              </a:rPr>
              <a:t>Interpretation and evaluation of data</a:t>
            </a:r>
            <a:endParaRPr lang="en-US"/>
          </a:p>
        </p:txBody>
      </p:sp>
      <p:sp>
        <p:nvSpPr>
          <p:cNvPr id="9" name="Oval 8">
            <a:extLst>
              <a:ext uri="{FF2B5EF4-FFF2-40B4-BE49-F238E27FC236}">
                <a16:creationId xmlns:a16="http://schemas.microsoft.com/office/drawing/2014/main" id="{9F35F58C-0863-D7F8-D0A8-910BA84E52BB}"/>
              </a:ext>
            </a:extLst>
          </p:cNvPr>
          <p:cNvSpPr/>
          <p:nvPr/>
        </p:nvSpPr>
        <p:spPr>
          <a:xfrm>
            <a:off x="2022301" y="4037579"/>
            <a:ext cx="2452714" cy="2352050"/>
          </a:xfrm>
          <a:prstGeom prst="ellipse">
            <a:avLst/>
          </a:prstGeom>
          <a:solidFill>
            <a:srgbClr val="E6452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latin typeface="Apercu Pro"/>
                <a:ea typeface="Calibri"/>
                <a:cs typeface="Calibri"/>
              </a:rPr>
              <a:t>Adoption, integration and synthesis</a:t>
            </a:r>
          </a:p>
        </p:txBody>
      </p:sp>
      <p:sp>
        <p:nvSpPr>
          <p:cNvPr id="10" name="Oval 9">
            <a:extLst>
              <a:ext uri="{FF2B5EF4-FFF2-40B4-BE49-F238E27FC236}">
                <a16:creationId xmlns:a16="http://schemas.microsoft.com/office/drawing/2014/main" id="{ED754BBF-8B09-C1CC-DC55-9DE8AF2F5C8F}"/>
              </a:ext>
            </a:extLst>
          </p:cNvPr>
          <p:cNvSpPr/>
          <p:nvPr/>
        </p:nvSpPr>
        <p:spPr>
          <a:xfrm>
            <a:off x="5045720" y="4037579"/>
            <a:ext cx="2452714" cy="2352050"/>
          </a:xfrm>
          <a:prstGeom prst="ellipse">
            <a:avLst/>
          </a:prstGeom>
          <a:solidFill>
            <a:srgbClr val="E6452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latin typeface="Apercu Pro"/>
                <a:ea typeface="Calibri"/>
                <a:cs typeface="Calibri"/>
              </a:rPr>
              <a:t>Use of digital resources, tools and strategies</a:t>
            </a:r>
            <a:endParaRPr lang="en-US"/>
          </a:p>
        </p:txBody>
      </p:sp>
      <p:sp>
        <p:nvSpPr>
          <p:cNvPr id="14" name="Oval 13">
            <a:extLst>
              <a:ext uri="{FF2B5EF4-FFF2-40B4-BE49-F238E27FC236}">
                <a16:creationId xmlns:a16="http://schemas.microsoft.com/office/drawing/2014/main" id="{6FD70C91-84BD-0B73-5B64-25B060AEC27B}"/>
              </a:ext>
            </a:extLst>
          </p:cNvPr>
          <p:cNvSpPr/>
          <p:nvPr/>
        </p:nvSpPr>
        <p:spPr>
          <a:xfrm>
            <a:off x="8060945" y="4037578"/>
            <a:ext cx="2452714" cy="2352050"/>
          </a:xfrm>
          <a:prstGeom prst="ellipse">
            <a:avLst/>
          </a:prstGeom>
          <a:solidFill>
            <a:srgbClr val="E6452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latin typeface="Apercu Pro"/>
                <a:ea typeface="Calibri"/>
                <a:cs typeface="Calibri"/>
              </a:rPr>
              <a:t>Ethical and legal access and use of information and data</a:t>
            </a:r>
            <a:endParaRPr lang="en-US"/>
          </a:p>
        </p:txBody>
      </p:sp>
    </p:spTree>
    <p:extLst>
      <p:ext uri="{BB962C8B-B14F-4D97-AF65-F5344CB8AC3E}">
        <p14:creationId xmlns:p14="http://schemas.microsoft.com/office/powerpoint/2010/main" val="445540943"/>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F243-8012-550B-9A76-ABDEB5504CA0}"/>
              </a:ext>
            </a:extLst>
          </p:cNvPr>
          <p:cNvSpPr>
            <a:spLocks noGrp="1"/>
          </p:cNvSpPr>
          <p:nvPr>
            <p:ph type="title"/>
          </p:nvPr>
        </p:nvSpPr>
        <p:spPr/>
        <p:txBody>
          <a:bodyPr>
            <a:normAutofit/>
          </a:bodyPr>
          <a:lstStyle/>
          <a:p>
            <a:r>
              <a:rPr lang="en-US" sz="4000" b="1">
                <a:solidFill>
                  <a:schemeClr val="bg2">
                    <a:lumMod val="25000"/>
                  </a:schemeClr>
                </a:solidFill>
                <a:latin typeface="Apercu Pro "/>
              </a:rPr>
              <a:t>Example 1:</a:t>
            </a:r>
            <a:br>
              <a:rPr lang="en-US" sz="4000" b="1">
                <a:solidFill>
                  <a:schemeClr val="bg2">
                    <a:lumMod val="25000"/>
                  </a:schemeClr>
                </a:solidFill>
                <a:latin typeface="Apercu Pro "/>
              </a:rPr>
            </a:br>
            <a:r>
              <a:rPr lang="en-US" sz="4000" b="1">
                <a:solidFill>
                  <a:schemeClr val="bg2">
                    <a:lumMod val="25000"/>
                  </a:schemeClr>
                </a:solidFill>
                <a:latin typeface="Apercu Pro "/>
              </a:rPr>
              <a:t>Location of data and information</a:t>
            </a:r>
          </a:p>
        </p:txBody>
      </p:sp>
      <p:graphicFrame>
        <p:nvGraphicFramePr>
          <p:cNvPr id="4" name="Table 4">
            <a:extLst>
              <a:ext uri="{FF2B5EF4-FFF2-40B4-BE49-F238E27FC236}">
                <a16:creationId xmlns:a16="http://schemas.microsoft.com/office/drawing/2014/main" id="{A91F3E1A-E68A-80E7-B892-08A52278E536}"/>
              </a:ext>
            </a:extLst>
          </p:cNvPr>
          <p:cNvGraphicFramePr>
            <a:graphicFrameLocks noGrp="1"/>
          </p:cNvGraphicFramePr>
          <p:nvPr>
            <p:ph idx="1"/>
            <p:extLst>
              <p:ext uri="{D42A27DB-BD31-4B8C-83A1-F6EECF244321}">
                <p14:modId xmlns:p14="http://schemas.microsoft.com/office/powerpoint/2010/main" val="3896382403"/>
              </p:ext>
            </p:extLst>
          </p:nvPr>
        </p:nvGraphicFramePr>
        <p:xfrm>
          <a:off x="838200" y="1825625"/>
          <a:ext cx="10293345" cy="3870960"/>
        </p:xfrm>
        <a:graphic>
          <a:graphicData uri="http://schemas.openxmlformats.org/drawingml/2006/table">
            <a:tbl>
              <a:tblPr firstRow="1" bandRow="1">
                <a:tableStyleId>{5940675A-B579-460E-94D1-54222C63F5DA}</a:tableStyleId>
              </a:tblPr>
              <a:tblGrid>
                <a:gridCol w="2063749">
                  <a:extLst>
                    <a:ext uri="{9D8B030D-6E8A-4147-A177-3AD203B41FA5}">
                      <a16:colId xmlns:a16="http://schemas.microsoft.com/office/drawing/2014/main" val="1824393262"/>
                    </a:ext>
                  </a:extLst>
                </a:gridCol>
                <a:gridCol w="6326715">
                  <a:extLst>
                    <a:ext uri="{9D8B030D-6E8A-4147-A177-3AD203B41FA5}">
                      <a16:colId xmlns:a16="http://schemas.microsoft.com/office/drawing/2014/main" val="1086239986"/>
                    </a:ext>
                  </a:extLst>
                </a:gridCol>
                <a:gridCol w="1902881">
                  <a:extLst>
                    <a:ext uri="{9D8B030D-6E8A-4147-A177-3AD203B41FA5}">
                      <a16:colId xmlns:a16="http://schemas.microsoft.com/office/drawing/2014/main" val="1274516701"/>
                    </a:ext>
                  </a:extLst>
                </a:gridCol>
              </a:tblGrid>
              <a:tr h="223679">
                <a:tc>
                  <a:txBody>
                    <a:bodyPr/>
                    <a:lstStyle/>
                    <a:p>
                      <a:r>
                        <a:rPr lang="en-GB" b="1">
                          <a:latin typeface="Calibri"/>
                        </a:rPr>
                        <a:t>IDL skill level</a:t>
                      </a:r>
                    </a:p>
                  </a:txBody>
                  <a:tcPr>
                    <a:solidFill>
                      <a:schemeClr val="bg1">
                        <a:lumMod val="95000"/>
                      </a:schemeClr>
                    </a:solidFill>
                  </a:tcPr>
                </a:tc>
                <a:tc>
                  <a:txBody>
                    <a:bodyPr/>
                    <a:lstStyle/>
                    <a:p>
                      <a:r>
                        <a:rPr lang="en-GB" b="1">
                          <a:latin typeface="Calibri"/>
                        </a:rPr>
                        <a:t>Activity</a:t>
                      </a:r>
                    </a:p>
                  </a:txBody>
                  <a:tcPr>
                    <a:solidFill>
                      <a:schemeClr val="bg1">
                        <a:lumMod val="95000"/>
                      </a:schemeClr>
                    </a:solidFill>
                  </a:tcPr>
                </a:tc>
                <a:tc>
                  <a:txBody>
                    <a:bodyPr/>
                    <a:lstStyle/>
                    <a:p>
                      <a:r>
                        <a:rPr lang="en-GB" b="1">
                          <a:latin typeface="Calibri"/>
                        </a:rPr>
                        <a:t>AI use </a:t>
                      </a:r>
                    </a:p>
                  </a:txBody>
                  <a:tcPr>
                    <a:solidFill>
                      <a:schemeClr val="bg1">
                        <a:lumMod val="95000"/>
                      </a:schemeClr>
                    </a:solidFill>
                  </a:tcPr>
                </a:tc>
                <a:extLst>
                  <a:ext uri="{0D108BD9-81ED-4DB2-BD59-A6C34878D82A}">
                    <a16:rowId xmlns:a16="http://schemas.microsoft.com/office/drawing/2014/main" val="3427840232"/>
                  </a:ext>
                </a:extLst>
              </a:tr>
              <a:tr h="2722721">
                <a:tc>
                  <a:txBody>
                    <a:bodyPr/>
                    <a:lstStyle/>
                    <a:p>
                      <a:pPr lvl="0" indent="0" algn="l">
                        <a:lnSpc>
                          <a:spcPct val="100000"/>
                        </a:lnSpc>
                        <a:buNone/>
                      </a:pPr>
                      <a:r>
                        <a:rPr lang="en-GB" sz="1600" b="0" i="0" u="none" strike="noStrike" kern="1200" noProof="0"/>
                        <a:t>Identifies main concepts when researching a straightforward question or problem, with minimal reference to context (1)</a:t>
                      </a:r>
                      <a:endParaRPr lang="en-US"/>
                    </a:p>
                    <a:p>
                      <a:pPr lvl="0" indent="0" algn="l">
                        <a:lnSpc>
                          <a:spcPct val="100000"/>
                        </a:lnSpc>
                        <a:buNone/>
                      </a:pPr>
                      <a:endParaRPr lang="en-GB" sz="1600" b="0" kern="1200" noProof="0">
                        <a:solidFill>
                          <a:schemeClr val="tx1"/>
                        </a:solidFill>
                        <a:latin typeface="Calibri"/>
                        <a:ea typeface="+mn-lt"/>
                        <a:cs typeface="+mn-lt"/>
                      </a:endParaRPr>
                    </a:p>
                    <a:p>
                      <a:pPr lvl="0" indent="0" algn="l">
                        <a:lnSpc>
                          <a:spcPct val="100000"/>
                        </a:lnSpc>
                        <a:buNone/>
                      </a:pPr>
                      <a:r>
                        <a:rPr lang="en-GB" sz="1600" b="0" kern="1200" noProof="0">
                          <a:solidFill>
                            <a:schemeClr val="tx1"/>
                          </a:solidFill>
                          <a:latin typeface="Calibri"/>
                          <a:ea typeface="+mn-lt"/>
                          <a:cs typeface="+mn-lt"/>
                        </a:rPr>
                        <a:t>Evaluates a variety of search strategies and sources and selects an appropriate set of these to use </a:t>
                      </a:r>
                      <a:r>
                        <a:rPr lang="en-GB" sz="1600" b="0" i="0" u="none" strike="noStrike" kern="1200" noProof="0">
                          <a:solidFill>
                            <a:schemeClr val="tx1"/>
                          </a:solidFill>
                          <a:latin typeface="Calibri"/>
                        </a:rPr>
                        <a:t>(2) </a:t>
                      </a:r>
                      <a:endParaRPr lang="en-US" sz="1600" b="0" kern="1200">
                        <a:solidFill>
                          <a:schemeClr val="tx1"/>
                        </a:solidFill>
                        <a:latin typeface="Calibri"/>
                        <a:ea typeface="+mn-lt"/>
                        <a:cs typeface="+mn-lt"/>
                      </a:endParaRPr>
                    </a:p>
                  </a:txBody>
                  <a:tcPr/>
                </a:tc>
                <a:tc>
                  <a:txBody>
                    <a:bodyPr/>
                    <a:lstStyle/>
                    <a:p>
                      <a:pPr marL="0" lvl="0" indent="0" algn="l" rtl="0" eaLnBrk="1" latinLnBrk="0" hangingPunct="1">
                        <a:lnSpc>
                          <a:spcPct val="100000"/>
                        </a:lnSpc>
                        <a:buNone/>
                      </a:pPr>
                      <a:r>
                        <a:rPr lang="en-US" sz="1600" b="0" kern="1200" noProof="0">
                          <a:solidFill>
                            <a:schemeClr val="tx1"/>
                          </a:solidFill>
                          <a:latin typeface="Calibri"/>
                          <a:ea typeface="+mn-lt"/>
                          <a:cs typeface="+mn-lt"/>
                        </a:rPr>
                        <a:t>Scenario: Students act as an education policy advisor developing a discussion paper on young children's transition to school. They need to conduct a literature search to find out about existing programs/strategies and how effective they are.</a:t>
                      </a:r>
                      <a:endParaRPr lang="en-US" sz="1600" b="0" kern="1200">
                        <a:solidFill>
                          <a:schemeClr val="tx1"/>
                        </a:solidFill>
                        <a:latin typeface="Calibri"/>
                        <a:ea typeface="+mn-lt"/>
                        <a:cs typeface="+mn-lt"/>
                      </a:endParaRPr>
                    </a:p>
                    <a:p>
                      <a:pPr marL="0" lvl="0" indent="0" algn="l">
                        <a:lnSpc>
                          <a:spcPct val="100000"/>
                        </a:lnSpc>
                        <a:buNone/>
                      </a:pPr>
                      <a:r>
                        <a:rPr lang="en-US" sz="1600" b="0" kern="1200" noProof="0">
                          <a:solidFill>
                            <a:schemeClr val="tx1"/>
                          </a:solidFill>
                          <a:latin typeface="Calibri"/>
                          <a:ea typeface="+mn-lt"/>
                          <a:cs typeface="+mn-lt"/>
                        </a:rPr>
                        <a:t>Instructions:</a:t>
                      </a:r>
                    </a:p>
                    <a:p>
                      <a:pPr marL="457200" lvl="1" indent="0" algn="l" defTabSz="914400" rtl="0" eaLnBrk="1" latinLnBrk="0" hangingPunct="1">
                        <a:lnSpc>
                          <a:spcPct val="100000"/>
                        </a:lnSpc>
                        <a:buNone/>
                      </a:pPr>
                      <a:r>
                        <a:rPr lang="en-US" sz="1600" b="0" kern="1200" noProof="0">
                          <a:solidFill>
                            <a:schemeClr val="tx1"/>
                          </a:solidFill>
                          <a:latin typeface="Calibri"/>
                          <a:ea typeface="+mn-lt"/>
                          <a:cs typeface="+mn-lt"/>
                        </a:rPr>
                        <a:t>1. Use ChatGPT to suggest additional synonyms for your main concepts</a:t>
                      </a:r>
                    </a:p>
                    <a:p>
                      <a:pPr marL="457200" lvl="1" indent="0" algn="l" defTabSz="914400" rtl="0" eaLnBrk="1" latinLnBrk="0" hangingPunct="1">
                        <a:lnSpc>
                          <a:spcPct val="100000"/>
                        </a:lnSpc>
                        <a:buNone/>
                      </a:pPr>
                      <a:r>
                        <a:rPr lang="en-US" sz="1600" b="0" kern="1200" noProof="0">
                          <a:solidFill>
                            <a:schemeClr val="tx1"/>
                          </a:solidFill>
                          <a:latin typeface="Calibri"/>
                          <a:ea typeface="+mn-lt"/>
                          <a:cs typeface="+mn-lt"/>
                        </a:rPr>
                        <a:t>2. Evaluate the suggestions. Which suggestions would you incorporate into your work and why?</a:t>
                      </a:r>
                      <a:endParaRPr lang="en-US" sz="1600" b="0" kern="1200">
                        <a:solidFill>
                          <a:schemeClr val="tx1"/>
                        </a:solidFill>
                        <a:latin typeface="Calibri"/>
                        <a:ea typeface="+mn-lt"/>
                        <a:cs typeface="+mn-lt"/>
                      </a:endParaRPr>
                    </a:p>
                    <a:p>
                      <a:pPr marL="457200" lvl="1" indent="0" algn="l" defTabSz="914400" rtl="0" eaLnBrk="1" latinLnBrk="0" hangingPunct="1">
                        <a:lnSpc>
                          <a:spcPct val="100000"/>
                        </a:lnSpc>
                        <a:buNone/>
                      </a:pPr>
                      <a:r>
                        <a:rPr lang="en-US" sz="1600" b="0" kern="1200" noProof="0">
                          <a:solidFill>
                            <a:schemeClr val="tx1"/>
                          </a:solidFill>
                          <a:latin typeface="Calibri"/>
                          <a:ea typeface="+mn-lt"/>
                          <a:cs typeface="+mn-lt"/>
                        </a:rPr>
                        <a:t>3. Perform the search in your chosen database. How relevant were your results?</a:t>
                      </a:r>
                      <a:endParaRPr lang="en-US" sz="1600" b="0" kern="1200">
                        <a:solidFill>
                          <a:schemeClr val="tx1"/>
                        </a:solidFill>
                        <a:latin typeface="Calibri"/>
                        <a:ea typeface="+mn-lt"/>
                        <a:cs typeface="+mn-lt"/>
                      </a:endParaRPr>
                    </a:p>
                    <a:p>
                      <a:pPr marL="457200" lvl="1" indent="0" algn="l" defTabSz="914400" rtl="0" eaLnBrk="1" latinLnBrk="0" hangingPunct="1">
                        <a:lnSpc>
                          <a:spcPct val="100000"/>
                        </a:lnSpc>
                        <a:buNone/>
                      </a:pPr>
                      <a:r>
                        <a:rPr lang="en-US" sz="1600" b="0" kern="1200" noProof="0">
                          <a:solidFill>
                            <a:schemeClr val="tx1"/>
                          </a:solidFill>
                          <a:latin typeface="Calibri"/>
                          <a:ea typeface="+mn-lt"/>
                          <a:cs typeface="+mn-lt"/>
                        </a:rPr>
                        <a:t>4. Compare the results with another AI search tool e.g. Elicit.org. Which search tool is most effective and why?</a:t>
                      </a:r>
                      <a:endParaRPr lang="en-US" sz="1600" b="0" kern="1200">
                        <a:solidFill>
                          <a:schemeClr val="tx1"/>
                        </a:solidFill>
                        <a:latin typeface="Calibri"/>
                        <a:ea typeface="+mn-lt"/>
                        <a:cs typeface="+mn-lt"/>
                      </a:endParaRPr>
                    </a:p>
                    <a:p>
                      <a:pPr lvl="0">
                        <a:buNone/>
                      </a:pPr>
                      <a:endParaRPr lang="en-GB" sz="1600">
                        <a:latin typeface="Calibri"/>
                      </a:endParaRPr>
                    </a:p>
                  </a:txBody>
                  <a:tcPr/>
                </a:tc>
                <a:tc>
                  <a:txBody>
                    <a:bodyPr/>
                    <a:lstStyle/>
                    <a:p>
                      <a:pPr marL="0" lvl="0" indent="0" algn="l" defTabSz="914400" rtl="0" eaLnBrk="1" latinLnBrk="0" hangingPunct="1">
                        <a:lnSpc>
                          <a:spcPct val="100000"/>
                        </a:lnSpc>
                        <a:spcBef>
                          <a:spcPts val="0"/>
                        </a:spcBef>
                        <a:spcAft>
                          <a:spcPts val="0"/>
                        </a:spcAft>
                        <a:buNone/>
                      </a:pPr>
                      <a:r>
                        <a:rPr lang="en-US" sz="1600" b="0" kern="1200" noProof="0">
                          <a:solidFill>
                            <a:schemeClr val="tx1"/>
                          </a:solidFill>
                          <a:latin typeface="Calibri"/>
                          <a:ea typeface="+mn-lt"/>
                          <a:cs typeface="+mn-lt"/>
                        </a:rPr>
                        <a:t>Brainstorming</a:t>
                      </a:r>
                      <a:endParaRPr lang="en-US" sz="1600" b="0" kern="1200">
                        <a:solidFill>
                          <a:schemeClr val="tx1"/>
                        </a:solidFill>
                        <a:latin typeface="Calibri"/>
                        <a:ea typeface="+mn-lt"/>
                        <a:cs typeface="+mn-lt"/>
                      </a:endParaRPr>
                    </a:p>
                    <a:p>
                      <a:pPr marL="0" lvl="0" indent="0" algn="l" defTabSz="914400" rtl="0" eaLnBrk="1" latinLnBrk="0" hangingPunct="1">
                        <a:lnSpc>
                          <a:spcPct val="100000"/>
                        </a:lnSpc>
                        <a:spcBef>
                          <a:spcPts val="0"/>
                        </a:spcBef>
                        <a:spcAft>
                          <a:spcPts val="0"/>
                        </a:spcAft>
                        <a:buNone/>
                      </a:pPr>
                      <a:endParaRPr lang="en-US" sz="1600" b="0" kern="1200" noProof="0">
                        <a:solidFill>
                          <a:schemeClr val="tx1"/>
                        </a:solidFill>
                        <a:latin typeface="Calibri"/>
                        <a:ea typeface="+mn-lt"/>
                        <a:cs typeface="+mn-lt"/>
                      </a:endParaRPr>
                    </a:p>
                    <a:p>
                      <a:pPr marL="0" lvl="0" indent="0" algn="l" defTabSz="914400" rtl="0" eaLnBrk="1" latinLnBrk="0" hangingPunct="1">
                        <a:lnSpc>
                          <a:spcPct val="100000"/>
                        </a:lnSpc>
                        <a:spcBef>
                          <a:spcPts val="0"/>
                        </a:spcBef>
                        <a:spcAft>
                          <a:spcPts val="0"/>
                        </a:spcAft>
                        <a:buNone/>
                      </a:pPr>
                      <a:r>
                        <a:rPr lang="en-US" sz="1600" b="0" kern="1200" noProof="0">
                          <a:solidFill>
                            <a:schemeClr val="tx1"/>
                          </a:solidFill>
                          <a:latin typeface="Calibri"/>
                          <a:ea typeface="+mn-lt"/>
                          <a:cs typeface="+mn-lt"/>
                        </a:rPr>
                        <a:t>Evaluative judgment</a:t>
                      </a:r>
                    </a:p>
                    <a:p>
                      <a:pPr lvl="0">
                        <a:buNone/>
                      </a:pPr>
                      <a:endParaRPr lang="en-GB" sz="1600">
                        <a:latin typeface="Calibri"/>
                      </a:endParaRPr>
                    </a:p>
                  </a:txBody>
                  <a:tcPr/>
                </a:tc>
                <a:extLst>
                  <a:ext uri="{0D108BD9-81ED-4DB2-BD59-A6C34878D82A}">
                    <a16:rowId xmlns:a16="http://schemas.microsoft.com/office/drawing/2014/main" val="2115171056"/>
                  </a:ext>
                </a:extLst>
              </a:tr>
            </a:tbl>
          </a:graphicData>
        </a:graphic>
      </p:graphicFrame>
      <p:graphicFrame>
        <p:nvGraphicFramePr>
          <p:cNvPr id="5" name="Table 5">
            <a:extLst>
              <a:ext uri="{FF2B5EF4-FFF2-40B4-BE49-F238E27FC236}">
                <a16:creationId xmlns:a16="http://schemas.microsoft.com/office/drawing/2014/main" id="{72B8FE99-80BD-8C12-C54C-56B2FAD22896}"/>
              </a:ext>
            </a:extLst>
          </p:cNvPr>
          <p:cNvGraphicFramePr>
            <a:graphicFrameLocks noGrp="1"/>
          </p:cNvGraphicFramePr>
          <p:nvPr>
            <p:extLst>
              <p:ext uri="{D42A27DB-BD31-4B8C-83A1-F6EECF244321}">
                <p14:modId xmlns:p14="http://schemas.microsoft.com/office/powerpoint/2010/main" val="2692795730"/>
              </p:ext>
            </p:extLst>
          </p:nvPr>
        </p:nvGraphicFramePr>
        <p:xfrm>
          <a:off x="850900" y="5711355"/>
          <a:ext cx="10294619" cy="619290"/>
        </p:xfrm>
        <a:graphic>
          <a:graphicData uri="http://schemas.openxmlformats.org/drawingml/2006/table">
            <a:tbl>
              <a:tblPr firstRow="1" bandRow="1">
                <a:tableStyleId>{5940675A-B579-460E-94D1-54222C63F5DA}</a:tableStyleId>
              </a:tblPr>
              <a:tblGrid>
                <a:gridCol w="10294619">
                  <a:extLst>
                    <a:ext uri="{9D8B030D-6E8A-4147-A177-3AD203B41FA5}">
                      <a16:colId xmlns:a16="http://schemas.microsoft.com/office/drawing/2014/main" val="1533480490"/>
                    </a:ext>
                  </a:extLst>
                </a:gridCol>
              </a:tblGrid>
              <a:tr h="619290">
                <a:tc>
                  <a:txBody>
                    <a:bodyPr/>
                    <a:lstStyle/>
                    <a:p>
                      <a:pPr algn="ctr"/>
                      <a:r>
                        <a:rPr lang="en-GB" sz="1600" b="0" kern="1200" dirty="0">
                          <a:solidFill>
                            <a:schemeClr val="tx1"/>
                          </a:solidFill>
                          <a:latin typeface="Calibri"/>
                          <a:ea typeface="+mn-lt"/>
                          <a:cs typeface="+mn-lt"/>
                        </a:rPr>
                        <a:t>Students need to understand what main concepts and synonyms are, how to structure a search </a:t>
                      </a:r>
                      <a:br>
                        <a:rPr lang="en-GB" sz="1600" b="0" kern="1200" dirty="0">
                          <a:solidFill>
                            <a:srgbClr val="000000"/>
                          </a:solidFill>
                          <a:latin typeface="Calibri"/>
                          <a:ea typeface="+mn-lt"/>
                          <a:cs typeface="+mn-lt"/>
                        </a:rPr>
                      </a:br>
                      <a:r>
                        <a:rPr lang="en-GB" sz="1600" b="0" kern="1200" dirty="0">
                          <a:solidFill>
                            <a:schemeClr val="tx1"/>
                          </a:solidFill>
                          <a:latin typeface="Calibri"/>
                          <a:ea typeface="+mn-lt"/>
                          <a:cs typeface="+mn-lt"/>
                        </a:rPr>
                        <a:t>using </a:t>
                      </a:r>
                      <a:r>
                        <a:rPr lang="en-GB" sz="1600" b="0" kern="1200" dirty="0" err="1">
                          <a:solidFill>
                            <a:schemeClr val="tx1"/>
                          </a:solidFill>
                          <a:latin typeface="Calibri"/>
                          <a:ea typeface="+mn-lt"/>
                          <a:cs typeface="+mn-lt"/>
                        </a:rPr>
                        <a:t>boolean</a:t>
                      </a:r>
                      <a:r>
                        <a:rPr lang="en-GB" sz="1600" b="0" kern="1200" dirty="0">
                          <a:solidFill>
                            <a:schemeClr val="tx1"/>
                          </a:solidFill>
                          <a:latin typeface="Calibri"/>
                          <a:ea typeface="+mn-lt"/>
                          <a:cs typeface="+mn-lt"/>
                        </a:rPr>
                        <a:t> operators and brackets, and how to apply search syntax to keyword terms</a:t>
                      </a:r>
                    </a:p>
                  </a:txBody>
                  <a:tcPr>
                    <a:lnL w="0">
                      <a:noFill/>
                    </a:lnL>
                    <a:lnR w="0">
                      <a:noFill/>
                    </a:lnR>
                    <a:lnT w="0">
                      <a:noFill/>
                    </a:lnT>
                    <a:lnB w="0">
                      <a:noFill/>
                    </a:lnB>
                    <a:solidFill>
                      <a:schemeClr val="bg1">
                        <a:lumMod val="95000"/>
                      </a:schemeClr>
                    </a:solidFill>
                  </a:tcPr>
                </a:tc>
                <a:extLst>
                  <a:ext uri="{0D108BD9-81ED-4DB2-BD59-A6C34878D82A}">
                    <a16:rowId xmlns:a16="http://schemas.microsoft.com/office/drawing/2014/main" val="1202169071"/>
                  </a:ext>
                </a:extLst>
              </a:tr>
            </a:tbl>
          </a:graphicData>
        </a:graphic>
      </p:graphicFrame>
    </p:spTree>
    <p:extLst>
      <p:ext uri="{BB962C8B-B14F-4D97-AF65-F5344CB8AC3E}">
        <p14:creationId xmlns:p14="http://schemas.microsoft.com/office/powerpoint/2010/main" val="410047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A2D1-CF39-0EA9-78F8-AFD0FD312BC2}"/>
              </a:ext>
            </a:extLst>
          </p:cNvPr>
          <p:cNvSpPr>
            <a:spLocks noGrp="1"/>
          </p:cNvSpPr>
          <p:nvPr>
            <p:ph type="title"/>
          </p:nvPr>
        </p:nvSpPr>
        <p:spPr/>
        <p:txBody>
          <a:bodyPr/>
          <a:lstStyle/>
          <a:p>
            <a:r>
              <a:rPr lang="en-GB" sz="4000" b="1" err="1">
                <a:solidFill>
                  <a:schemeClr val="bg2">
                    <a:lumMod val="25000"/>
                  </a:schemeClr>
                </a:solidFill>
                <a:latin typeface="Apercu Pro "/>
              </a:rPr>
              <a:t>ChatGPT</a:t>
            </a:r>
            <a:r>
              <a:rPr lang="en-GB" sz="4000" b="1">
                <a:solidFill>
                  <a:schemeClr val="bg2">
                    <a:lumMod val="25000"/>
                  </a:schemeClr>
                </a:solidFill>
                <a:latin typeface="Apercu Pro "/>
              </a:rPr>
              <a:t> Prompts</a:t>
            </a:r>
          </a:p>
        </p:txBody>
      </p:sp>
      <p:sp>
        <p:nvSpPr>
          <p:cNvPr id="3" name="Content Placeholder 2">
            <a:extLst>
              <a:ext uri="{FF2B5EF4-FFF2-40B4-BE49-F238E27FC236}">
                <a16:creationId xmlns:a16="http://schemas.microsoft.com/office/drawing/2014/main" id="{A7BB4333-AF1E-098E-0C40-38EFF202C231}"/>
              </a:ext>
            </a:extLst>
          </p:cNvPr>
          <p:cNvSpPr>
            <a:spLocks noGrp="1"/>
          </p:cNvSpPr>
          <p:nvPr>
            <p:ph idx="1"/>
          </p:nvPr>
        </p:nvSpPr>
        <p:spPr>
          <a:xfrm>
            <a:off x="838200" y="1842558"/>
            <a:ext cx="10515600" cy="3961872"/>
          </a:xfrm>
          <a:solidFill>
            <a:schemeClr val="bg1">
              <a:lumMod val="95000"/>
            </a:schemeClr>
          </a:solidFill>
        </p:spPr>
        <p:txBody>
          <a:bodyPr vert="horz" lIns="91440" tIns="45720" rIns="91440" bIns="45720" rtlCol="0" anchor="ctr">
            <a:normAutofit/>
          </a:bodyPr>
          <a:lstStyle/>
          <a:p>
            <a:pPr marL="0" indent="0">
              <a:buNone/>
            </a:pPr>
            <a:r>
              <a:rPr lang="en-AU" sz="2400" kern="100">
                <a:ea typeface="+mn-lt"/>
                <a:cs typeface="+mn-lt"/>
              </a:rPr>
              <a:t>Act as an expert librarian with knowledge of constructing searches in scholarly databases. Provide suggestions for synonyms for a search on transition programs for young children</a:t>
            </a:r>
            <a:endParaRPr lang="en-US"/>
          </a:p>
          <a:p>
            <a:pPr marL="0" indent="0">
              <a:lnSpc>
                <a:spcPct val="107000"/>
              </a:lnSpc>
              <a:spcAft>
                <a:spcPts val="800"/>
              </a:spcAft>
              <a:buNone/>
            </a:pPr>
            <a:endParaRPr lang="en-AU" sz="2400" i="1" kern="100">
              <a:effectLst/>
              <a:latin typeface="Calibri"/>
              <a:ea typeface="Calibri" panose="020F0502020204030204" pitchFamily="34" charset="0"/>
              <a:cs typeface="Calibri"/>
            </a:endParaRPr>
          </a:p>
          <a:p>
            <a:pPr marL="0" indent="0">
              <a:buNone/>
            </a:pPr>
            <a:r>
              <a:rPr lang="en-AU" sz="2000" i="1">
                <a:latin typeface="Calibri"/>
                <a:ea typeface="Calibri"/>
                <a:cs typeface="Calibri"/>
              </a:rPr>
              <a:t> </a:t>
            </a:r>
            <a:r>
              <a:rPr lang="en-GB" sz="2000">
                <a:latin typeface="Calibri"/>
                <a:ea typeface="Calibri"/>
                <a:cs typeface="Calibri"/>
                <a:hlinkClick r:id="rId2"/>
              </a:rPr>
              <a:t>Read the ChatGPT responses</a:t>
            </a:r>
          </a:p>
        </p:txBody>
      </p:sp>
    </p:spTree>
    <p:extLst>
      <p:ext uri="{BB962C8B-B14F-4D97-AF65-F5344CB8AC3E}">
        <p14:creationId xmlns:p14="http://schemas.microsoft.com/office/powerpoint/2010/main" val="3958527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F243-8012-550B-9A76-ABDEB5504CA0}"/>
              </a:ext>
            </a:extLst>
          </p:cNvPr>
          <p:cNvSpPr>
            <a:spLocks noGrp="1"/>
          </p:cNvSpPr>
          <p:nvPr>
            <p:ph type="title"/>
          </p:nvPr>
        </p:nvSpPr>
        <p:spPr/>
        <p:txBody>
          <a:bodyPr>
            <a:normAutofit/>
          </a:bodyPr>
          <a:lstStyle/>
          <a:p>
            <a:r>
              <a:rPr lang="en-US" sz="4000" b="1">
                <a:solidFill>
                  <a:schemeClr val="bg2">
                    <a:lumMod val="25000"/>
                  </a:schemeClr>
                </a:solidFill>
                <a:latin typeface="Apercu Pro "/>
              </a:rPr>
              <a:t>Example 2: </a:t>
            </a:r>
            <a:br>
              <a:rPr lang="en-US" sz="4000" b="1">
                <a:solidFill>
                  <a:schemeClr val="bg2">
                    <a:lumMod val="25000"/>
                  </a:schemeClr>
                </a:solidFill>
                <a:latin typeface="Apercu Pro "/>
              </a:rPr>
            </a:br>
            <a:r>
              <a:rPr lang="en-US" sz="4000" b="1">
                <a:solidFill>
                  <a:schemeClr val="bg2">
                    <a:lumMod val="25000"/>
                  </a:schemeClr>
                </a:solidFill>
                <a:latin typeface="Apercu Pro "/>
              </a:rPr>
              <a:t>Interpretation and evaluation of sources</a:t>
            </a:r>
          </a:p>
        </p:txBody>
      </p:sp>
      <p:graphicFrame>
        <p:nvGraphicFramePr>
          <p:cNvPr id="4" name="Table 4">
            <a:extLst>
              <a:ext uri="{FF2B5EF4-FFF2-40B4-BE49-F238E27FC236}">
                <a16:creationId xmlns:a16="http://schemas.microsoft.com/office/drawing/2014/main" id="{A91F3E1A-E68A-80E7-B892-08A52278E536}"/>
              </a:ext>
            </a:extLst>
          </p:cNvPr>
          <p:cNvGraphicFramePr>
            <a:graphicFrameLocks noGrp="1"/>
          </p:cNvGraphicFramePr>
          <p:nvPr>
            <p:ph idx="1"/>
            <p:extLst>
              <p:ext uri="{D42A27DB-BD31-4B8C-83A1-F6EECF244321}">
                <p14:modId xmlns:p14="http://schemas.microsoft.com/office/powerpoint/2010/main" val="1948957734"/>
              </p:ext>
            </p:extLst>
          </p:nvPr>
        </p:nvGraphicFramePr>
        <p:xfrm>
          <a:off x="838200" y="1825625"/>
          <a:ext cx="10293345" cy="3139440"/>
        </p:xfrm>
        <a:graphic>
          <a:graphicData uri="http://schemas.openxmlformats.org/drawingml/2006/table">
            <a:tbl>
              <a:tblPr firstRow="1" bandRow="1">
                <a:tableStyleId>{5940675A-B579-460E-94D1-54222C63F5DA}</a:tableStyleId>
              </a:tblPr>
              <a:tblGrid>
                <a:gridCol w="2063749">
                  <a:extLst>
                    <a:ext uri="{9D8B030D-6E8A-4147-A177-3AD203B41FA5}">
                      <a16:colId xmlns:a16="http://schemas.microsoft.com/office/drawing/2014/main" val="1824393262"/>
                    </a:ext>
                  </a:extLst>
                </a:gridCol>
                <a:gridCol w="6326715">
                  <a:extLst>
                    <a:ext uri="{9D8B030D-6E8A-4147-A177-3AD203B41FA5}">
                      <a16:colId xmlns:a16="http://schemas.microsoft.com/office/drawing/2014/main" val="1086239986"/>
                    </a:ext>
                  </a:extLst>
                </a:gridCol>
                <a:gridCol w="1902881">
                  <a:extLst>
                    <a:ext uri="{9D8B030D-6E8A-4147-A177-3AD203B41FA5}">
                      <a16:colId xmlns:a16="http://schemas.microsoft.com/office/drawing/2014/main" val="1274516701"/>
                    </a:ext>
                  </a:extLst>
                </a:gridCol>
              </a:tblGrid>
              <a:tr h="355600">
                <a:tc>
                  <a:txBody>
                    <a:bodyPr/>
                    <a:lstStyle/>
                    <a:p>
                      <a:r>
                        <a:rPr lang="en-GB" b="1"/>
                        <a:t>IDL skill level</a:t>
                      </a:r>
                    </a:p>
                  </a:txBody>
                  <a:tcPr>
                    <a:solidFill>
                      <a:schemeClr val="bg1">
                        <a:lumMod val="95000"/>
                      </a:schemeClr>
                    </a:solidFill>
                  </a:tcPr>
                </a:tc>
                <a:tc>
                  <a:txBody>
                    <a:bodyPr/>
                    <a:lstStyle/>
                    <a:p>
                      <a:r>
                        <a:rPr lang="en-GB" b="1"/>
                        <a:t>Activity</a:t>
                      </a:r>
                    </a:p>
                  </a:txBody>
                  <a:tcPr>
                    <a:solidFill>
                      <a:schemeClr val="bg1">
                        <a:lumMod val="95000"/>
                      </a:schemeClr>
                    </a:solidFill>
                  </a:tcPr>
                </a:tc>
                <a:tc>
                  <a:txBody>
                    <a:bodyPr/>
                    <a:lstStyle/>
                    <a:p>
                      <a:r>
                        <a:rPr lang="en-GB" b="1"/>
                        <a:t>AI use </a:t>
                      </a:r>
                    </a:p>
                  </a:txBody>
                  <a:tcPr>
                    <a:solidFill>
                      <a:schemeClr val="bg1">
                        <a:lumMod val="95000"/>
                      </a:schemeClr>
                    </a:solidFill>
                  </a:tcPr>
                </a:tc>
                <a:extLst>
                  <a:ext uri="{0D108BD9-81ED-4DB2-BD59-A6C34878D82A}">
                    <a16:rowId xmlns:a16="http://schemas.microsoft.com/office/drawing/2014/main" val="3427840232"/>
                  </a:ext>
                </a:extLst>
              </a:tr>
              <a:tr h="2722721">
                <a:tc>
                  <a:txBody>
                    <a:bodyPr/>
                    <a:lstStyle/>
                    <a:p>
                      <a:r>
                        <a:rPr lang="en-GB" sz="1600"/>
                        <a:t>Independently applies basic criteria to judge the value of information in a disciplinary context </a:t>
                      </a:r>
                      <a:r>
                        <a:rPr lang="en-GB" sz="1600" b="0" i="0" u="none" strike="noStrike" noProof="0">
                          <a:solidFill>
                            <a:srgbClr val="000000"/>
                          </a:solidFill>
                          <a:latin typeface="Calibri"/>
                        </a:rPr>
                        <a:t>(2) </a:t>
                      </a:r>
                      <a:endParaRPr lang="en-GB" sz="1600" b="0" i="0" u="none" strike="noStrike" noProof="0">
                        <a:latin typeface="Calibri"/>
                      </a:endParaRPr>
                    </a:p>
                  </a:txBody>
                  <a:tcPr/>
                </a:tc>
                <a:tc>
                  <a:txBody>
                    <a:bodyPr/>
                    <a:lstStyle/>
                    <a:p>
                      <a:pPr marL="0" lvl="0" indent="0" algn="l">
                        <a:lnSpc>
                          <a:spcPct val="100000"/>
                        </a:lnSpc>
                        <a:spcBef>
                          <a:spcPts val="0"/>
                        </a:spcBef>
                        <a:spcAft>
                          <a:spcPts val="0"/>
                        </a:spcAft>
                        <a:buNone/>
                      </a:pPr>
                      <a:r>
                        <a:rPr lang="en-US" sz="1600" b="0" i="0" u="none" strike="noStrike" noProof="0">
                          <a:latin typeface="Calibri"/>
                        </a:rPr>
                        <a:t>Scenario: Students evaluate a source they are planning to use for an assignment. </a:t>
                      </a:r>
                    </a:p>
                    <a:p>
                      <a:pPr marL="0" lvl="0" indent="0" algn="l">
                        <a:lnSpc>
                          <a:spcPct val="100000"/>
                        </a:lnSpc>
                        <a:spcBef>
                          <a:spcPts val="0"/>
                        </a:spcBef>
                        <a:spcAft>
                          <a:spcPts val="0"/>
                        </a:spcAft>
                        <a:buNone/>
                      </a:pPr>
                      <a:endParaRPr lang="en-US" sz="1600" b="0" i="0" u="none" strike="noStrike" noProof="0">
                        <a:latin typeface="Calibri"/>
                      </a:endParaRPr>
                    </a:p>
                    <a:p>
                      <a:pPr marL="0" lvl="0" indent="0" algn="l">
                        <a:lnSpc>
                          <a:spcPct val="100000"/>
                        </a:lnSpc>
                        <a:spcBef>
                          <a:spcPts val="0"/>
                        </a:spcBef>
                        <a:spcAft>
                          <a:spcPts val="0"/>
                        </a:spcAft>
                        <a:buNone/>
                      </a:pPr>
                      <a:r>
                        <a:rPr lang="en-US" sz="1600" b="0" i="0" u="none" strike="noStrike" noProof="0">
                          <a:latin typeface="Calibri"/>
                        </a:rPr>
                        <a:t>Instructions:</a:t>
                      </a:r>
                    </a:p>
                    <a:p>
                      <a:pPr marL="342900" lvl="0" indent="-342900">
                        <a:buAutoNum type="arabicPeriod"/>
                      </a:pPr>
                      <a:r>
                        <a:rPr lang="en-US" sz="1600" b="0" i="0" u="none" strike="noStrike" noProof="0">
                          <a:latin typeface="Calibri"/>
                        </a:rPr>
                        <a:t>Use ChatGPT to generate evaluation criteria suggestions. Which ones are most appropriate for your disciplinary context? What's missing?</a:t>
                      </a:r>
                      <a:endParaRPr lang="en-US"/>
                    </a:p>
                    <a:p>
                      <a:pPr marL="342900" lvl="0" indent="-342900">
                        <a:buAutoNum type="arabicPeriod"/>
                      </a:pPr>
                      <a:r>
                        <a:rPr lang="en-US" sz="1600" b="0" i="0" u="none" strike="noStrike" noProof="0">
                          <a:latin typeface="Calibri"/>
                        </a:rPr>
                        <a:t>Instruct ChatGPT to act as a tutor and ask you questions based on the evaluation criteria</a:t>
                      </a:r>
                    </a:p>
                    <a:p>
                      <a:pPr marL="342900" lvl="0" indent="-342900">
                        <a:buAutoNum type="arabicPeriod"/>
                      </a:pPr>
                      <a:r>
                        <a:rPr lang="en-US" sz="1600" b="0" i="0" u="none" strike="noStrike" noProof="0">
                          <a:latin typeface="Calibri"/>
                        </a:rPr>
                        <a:t>After evaluating the source, what is your overall judgment? Could the ChatGPT responses have influenced your decision?</a:t>
                      </a:r>
                    </a:p>
                    <a:p>
                      <a:pPr marL="342900" lvl="0" indent="-342900">
                        <a:buAutoNum type="arabicPeriod"/>
                      </a:pPr>
                      <a:endParaRPr lang="en-US" sz="1600" b="0" i="0" u="none" strike="noStrike" noProof="0">
                        <a:latin typeface="Calibri"/>
                      </a:endParaRPr>
                    </a:p>
                  </a:txBody>
                  <a:tcPr/>
                </a:tc>
                <a:tc>
                  <a:txBody>
                    <a:bodyPr/>
                    <a:lstStyle/>
                    <a:p>
                      <a:pPr marL="0" lvl="0" indent="0" algn="l">
                        <a:lnSpc>
                          <a:spcPct val="100000"/>
                        </a:lnSpc>
                        <a:spcBef>
                          <a:spcPts val="0"/>
                        </a:spcBef>
                        <a:spcAft>
                          <a:spcPts val="0"/>
                        </a:spcAft>
                        <a:buNone/>
                      </a:pPr>
                      <a:r>
                        <a:rPr lang="en-US" sz="1800" b="0" i="0" u="none" strike="noStrike" noProof="0">
                          <a:latin typeface="Calibri"/>
                        </a:rPr>
                        <a:t>Brainstorming Q&amp;A</a:t>
                      </a:r>
                    </a:p>
                    <a:p>
                      <a:pPr lvl="0">
                        <a:buNone/>
                      </a:pPr>
                      <a:endParaRPr lang="en-GB"/>
                    </a:p>
                  </a:txBody>
                  <a:tcPr/>
                </a:tc>
                <a:extLst>
                  <a:ext uri="{0D108BD9-81ED-4DB2-BD59-A6C34878D82A}">
                    <a16:rowId xmlns:a16="http://schemas.microsoft.com/office/drawing/2014/main" val="2115171056"/>
                  </a:ext>
                </a:extLst>
              </a:tr>
            </a:tbl>
          </a:graphicData>
        </a:graphic>
      </p:graphicFrame>
      <p:graphicFrame>
        <p:nvGraphicFramePr>
          <p:cNvPr id="5" name="Table 5">
            <a:extLst>
              <a:ext uri="{FF2B5EF4-FFF2-40B4-BE49-F238E27FC236}">
                <a16:creationId xmlns:a16="http://schemas.microsoft.com/office/drawing/2014/main" id="{72B8FE99-80BD-8C12-C54C-56B2FAD22896}"/>
              </a:ext>
            </a:extLst>
          </p:cNvPr>
          <p:cNvGraphicFramePr>
            <a:graphicFrameLocks noGrp="1"/>
          </p:cNvGraphicFramePr>
          <p:nvPr>
            <p:extLst>
              <p:ext uri="{D42A27DB-BD31-4B8C-83A1-F6EECF244321}">
                <p14:modId xmlns:p14="http://schemas.microsoft.com/office/powerpoint/2010/main" val="252611349"/>
              </p:ext>
            </p:extLst>
          </p:nvPr>
        </p:nvGraphicFramePr>
        <p:xfrm>
          <a:off x="849630" y="5224526"/>
          <a:ext cx="10276839" cy="860209"/>
        </p:xfrm>
        <a:graphic>
          <a:graphicData uri="http://schemas.openxmlformats.org/drawingml/2006/table">
            <a:tbl>
              <a:tblPr firstRow="1" bandRow="1">
                <a:tableStyleId>{5940675A-B579-460E-94D1-54222C63F5DA}</a:tableStyleId>
              </a:tblPr>
              <a:tblGrid>
                <a:gridCol w="10276839">
                  <a:extLst>
                    <a:ext uri="{9D8B030D-6E8A-4147-A177-3AD203B41FA5}">
                      <a16:colId xmlns:a16="http://schemas.microsoft.com/office/drawing/2014/main" val="1533480490"/>
                    </a:ext>
                  </a:extLst>
                </a:gridCol>
              </a:tblGrid>
              <a:tr h="860209">
                <a:tc>
                  <a:txBody>
                    <a:bodyPr/>
                    <a:lstStyle/>
                    <a:p>
                      <a:pPr algn="ctr"/>
                      <a:r>
                        <a:rPr lang="en-GB" sz="1600"/>
                        <a:t>To complete this activity, students need to know some evaluation criteria/methods and have selected a source to evaluate</a:t>
                      </a:r>
                    </a:p>
                    <a:p>
                      <a:pPr lvl="0" algn="ctr">
                        <a:buNone/>
                      </a:pPr>
                      <a:r>
                        <a:rPr lang="en-GB" sz="1600" b="1"/>
                        <a:t>***</a:t>
                      </a:r>
                      <a:r>
                        <a:rPr lang="en-GB" sz="1600"/>
                        <a:t>Remind students not to include any copyrighted information into ChatGPT prompts or responses</a:t>
                      </a:r>
                    </a:p>
                  </a:txBody>
                  <a:tcPr>
                    <a:lnL w="0">
                      <a:noFill/>
                    </a:lnL>
                    <a:lnR w="0">
                      <a:noFill/>
                    </a:lnR>
                    <a:lnT w="0">
                      <a:noFill/>
                    </a:lnT>
                    <a:lnB w="0">
                      <a:noFill/>
                    </a:lnB>
                    <a:solidFill>
                      <a:schemeClr val="bg1">
                        <a:lumMod val="95000"/>
                      </a:schemeClr>
                    </a:solidFill>
                  </a:tcPr>
                </a:tc>
                <a:extLst>
                  <a:ext uri="{0D108BD9-81ED-4DB2-BD59-A6C34878D82A}">
                    <a16:rowId xmlns:a16="http://schemas.microsoft.com/office/drawing/2014/main" val="1202169071"/>
                  </a:ext>
                </a:extLst>
              </a:tr>
            </a:tbl>
          </a:graphicData>
        </a:graphic>
      </p:graphicFrame>
    </p:spTree>
    <p:extLst>
      <p:ext uri="{BB962C8B-B14F-4D97-AF65-F5344CB8AC3E}">
        <p14:creationId xmlns:p14="http://schemas.microsoft.com/office/powerpoint/2010/main" val="2671060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A2D1-CF39-0EA9-78F8-AFD0FD312BC2}"/>
              </a:ext>
            </a:extLst>
          </p:cNvPr>
          <p:cNvSpPr>
            <a:spLocks noGrp="1"/>
          </p:cNvSpPr>
          <p:nvPr>
            <p:ph type="title"/>
          </p:nvPr>
        </p:nvSpPr>
        <p:spPr/>
        <p:txBody>
          <a:bodyPr/>
          <a:lstStyle/>
          <a:p>
            <a:r>
              <a:rPr lang="en-GB" sz="4000" b="1" err="1">
                <a:solidFill>
                  <a:schemeClr val="bg2">
                    <a:lumMod val="25000"/>
                  </a:schemeClr>
                </a:solidFill>
                <a:latin typeface="Apercu Pro "/>
              </a:rPr>
              <a:t>ChatGPT</a:t>
            </a:r>
            <a:r>
              <a:rPr lang="en-GB" sz="4000" b="1">
                <a:solidFill>
                  <a:schemeClr val="bg2">
                    <a:lumMod val="25000"/>
                  </a:schemeClr>
                </a:solidFill>
                <a:latin typeface="Apercu Pro "/>
              </a:rPr>
              <a:t> Prompt</a:t>
            </a:r>
          </a:p>
        </p:txBody>
      </p:sp>
      <p:sp>
        <p:nvSpPr>
          <p:cNvPr id="3" name="Content Placeholder 2">
            <a:extLst>
              <a:ext uri="{FF2B5EF4-FFF2-40B4-BE49-F238E27FC236}">
                <a16:creationId xmlns:a16="http://schemas.microsoft.com/office/drawing/2014/main" id="{A7BB4333-AF1E-098E-0C40-38EFF202C231}"/>
              </a:ext>
            </a:extLst>
          </p:cNvPr>
          <p:cNvSpPr>
            <a:spLocks noGrp="1"/>
          </p:cNvSpPr>
          <p:nvPr>
            <p:ph idx="1"/>
          </p:nvPr>
        </p:nvSpPr>
        <p:spPr>
          <a:xfrm>
            <a:off x="939800" y="1842558"/>
            <a:ext cx="10490201" cy="2257954"/>
          </a:xfrm>
          <a:solidFill>
            <a:schemeClr val="bg1">
              <a:lumMod val="95000"/>
            </a:schemeClr>
          </a:solidFill>
        </p:spPr>
        <p:txBody>
          <a:bodyPr vert="horz" lIns="91440" tIns="45720" rIns="91440" bIns="45720" rtlCol="0" anchor="ctr">
            <a:normAutofit fontScale="70000" lnSpcReduction="20000"/>
          </a:bodyPr>
          <a:lstStyle/>
          <a:p>
            <a:pPr marL="0" indent="0">
              <a:buNone/>
            </a:pPr>
            <a:r>
              <a:rPr lang="en-AU" sz="2400">
                <a:latin typeface="Calibri"/>
                <a:ea typeface="Calibri"/>
                <a:cs typeface="Calibri"/>
              </a:rPr>
              <a:t>1. What are some criteria or methods that can be used to evaluate a journal article for a university assignment?</a:t>
            </a:r>
            <a:endParaRPr lang="en-US" sz="2400">
              <a:latin typeface="Calibri"/>
              <a:ea typeface="Calibri"/>
              <a:cs typeface="Calibri"/>
            </a:endParaRPr>
          </a:p>
          <a:p>
            <a:pPr marL="0" indent="0">
              <a:buNone/>
            </a:pPr>
            <a:endParaRPr lang="en-GB" sz="2400">
              <a:latin typeface="Calibri"/>
              <a:ea typeface="Calibri"/>
              <a:cs typeface="Calibri"/>
            </a:endParaRPr>
          </a:p>
          <a:p>
            <a:pPr marL="0" indent="0">
              <a:lnSpc>
                <a:spcPct val="107000"/>
              </a:lnSpc>
              <a:spcAft>
                <a:spcPts val="800"/>
              </a:spcAft>
              <a:buNone/>
            </a:pPr>
            <a:r>
              <a:rPr lang="en-GB" sz="2400">
                <a:latin typeface="Calibri"/>
                <a:ea typeface="Calibri"/>
                <a:cs typeface="Calibri"/>
              </a:rPr>
              <a:t>2. </a:t>
            </a:r>
            <a:r>
              <a:rPr lang="en-AU" sz="2400">
                <a:latin typeface="Calibri"/>
                <a:ea typeface="Calibri"/>
                <a:cs typeface="Calibri"/>
              </a:rPr>
              <a:t>Act as a tutor in </a:t>
            </a:r>
            <a:r>
              <a:rPr lang="en-AU" sz="2400" i="1">
                <a:latin typeface="Calibri"/>
                <a:ea typeface="Calibri"/>
                <a:cs typeface="Calibri"/>
              </a:rPr>
              <a:t>[insert program and year level]. </a:t>
            </a:r>
            <a:r>
              <a:rPr lang="en-AU" sz="2400">
                <a:latin typeface="Calibri"/>
                <a:ea typeface="Calibri"/>
                <a:cs typeface="Calibri"/>
              </a:rPr>
              <a:t>Ask me questions based on the evaluation criteria above that will help me to evaluate the information in a journal article for my assignment on </a:t>
            </a:r>
            <a:r>
              <a:rPr lang="en-AU" sz="2400" i="1">
                <a:latin typeface="Calibri"/>
                <a:ea typeface="Calibri"/>
                <a:cs typeface="Calibri"/>
              </a:rPr>
              <a:t>[insert topic]</a:t>
            </a:r>
            <a:r>
              <a:rPr lang="en-AU" sz="2400">
                <a:latin typeface="Calibri"/>
                <a:ea typeface="Calibri"/>
                <a:cs typeface="Calibri"/>
              </a:rPr>
              <a:t>: </a:t>
            </a:r>
            <a:br>
              <a:rPr lang="en-US" sz="2400">
                <a:latin typeface="Calibri"/>
                <a:ea typeface="Calibri"/>
                <a:cs typeface="Calibri"/>
              </a:rPr>
            </a:br>
            <a:endParaRPr lang="en-GB" sz="2400">
              <a:latin typeface="Calibri"/>
              <a:ea typeface="Calibri"/>
              <a:cs typeface="Calibri"/>
            </a:endParaRPr>
          </a:p>
          <a:p>
            <a:pPr marL="0" indent="0">
              <a:buNone/>
            </a:pPr>
            <a:r>
              <a:rPr lang="en-GB" sz="2000">
                <a:latin typeface="Calibri"/>
                <a:ea typeface="Calibri"/>
                <a:cs typeface="Calibri"/>
                <a:hlinkClick r:id="rId2"/>
              </a:rPr>
              <a:t>Read the ChatGPT responses</a:t>
            </a:r>
          </a:p>
        </p:txBody>
      </p:sp>
      <p:sp>
        <p:nvSpPr>
          <p:cNvPr id="4" name="TextBox 3">
            <a:extLst>
              <a:ext uri="{FF2B5EF4-FFF2-40B4-BE49-F238E27FC236}">
                <a16:creationId xmlns:a16="http://schemas.microsoft.com/office/drawing/2014/main" id="{CE73AB72-3D69-D839-10F1-7C6237F22919}"/>
              </a:ext>
            </a:extLst>
          </p:cNvPr>
          <p:cNvSpPr txBox="1"/>
          <p:nvPr/>
        </p:nvSpPr>
        <p:spPr>
          <a:xfrm>
            <a:off x="944033" y="4588932"/>
            <a:ext cx="10477500"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chemeClr val="bg2">
                    <a:lumMod val="25000"/>
                  </a:schemeClr>
                </a:solidFill>
                <a:latin typeface="Apercu Pro "/>
                <a:ea typeface="+mj-ea"/>
                <a:cs typeface="+mj-cs"/>
              </a:rPr>
              <a:t>Additional evaluation resources</a:t>
            </a:r>
            <a:br>
              <a:rPr lang="en-GB">
                <a:cs typeface="Calibri"/>
              </a:rPr>
            </a:br>
            <a:r>
              <a:rPr lang="en-GB">
                <a:cs typeface="Calibri"/>
              </a:rPr>
              <a:t>General evaluation criteria checklists: </a:t>
            </a:r>
            <a:r>
              <a:rPr lang="en-GB">
                <a:cs typeface="Calibri"/>
                <a:hlinkClick r:id="rId3"/>
              </a:rPr>
              <a:t>CRAAP</a:t>
            </a:r>
            <a:r>
              <a:rPr lang="en-GB">
                <a:cs typeface="Calibri"/>
              </a:rPr>
              <a:t>, </a:t>
            </a:r>
            <a:r>
              <a:rPr lang="en-GB">
                <a:cs typeface="Calibri"/>
                <a:hlinkClick r:id="rId4"/>
              </a:rPr>
              <a:t>TRAAP</a:t>
            </a:r>
            <a:endParaRPr lang="en-GB">
              <a:ea typeface="Calibri"/>
              <a:cs typeface="Calibri"/>
            </a:endParaRPr>
          </a:p>
          <a:p>
            <a:br>
              <a:rPr lang="en-GB">
                <a:cs typeface="Calibri"/>
              </a:rPr>
            </a:br>
            <a:r>
              <a:rPr lang="en-GB">
                <a:ea typeface="+mn-lt"/>
                <a:cs typeface="+mn-lt"/>
              </a:rPr>
              <a:t>Hjørland, B. (2012). Methods for evaluating information sources: An annotated catalogue. </a:t>
            </a:r>
            <a:r>
              <a:rPr lang="en-GB" i="1">
                <a:ea typeface="+mn-lt"/>
                <a:cs typeface="+mn-lt"/>
              </a:rPr>
              <a:t>Journal of Information Science, 38</a:t>
            </a:r>
            <a:r>
              <a:rPr lang="en-GB">
                <a:ea typeface="+mn-lt"/>
                <a:cs typeface="+mn-lt"/>
              </a:rPr>
              <a:t>(3), 258-268. </a:t>
            </a:r>
            <a:r>
              <a:rPr lang="en-GB">
                <a:ea typeface="+mn-lt"/>
                <a:cs typeface="+mn-lt"/>
                <a:hlinkClick r:id="rId5"/>
              </a:rPr>
              <a:t>https://doi.org/10.1177/0165551512439178</a:t>
            </a:r>
            <a:r>
              <a:rPr lang="en-GB">
                <a:ea typeface="+mn-lt"/>
                <a:cs typeface="+mn-lt"/>
              </a:rPr>
              <a:t> </a:t>
            </a:r>
            <a:endParaRPr lang="en-GB">
              <a:cs typeface="Calibri" panose="020F0502020204030204"/>
            </a:endParaRPr>
          </a:p>
          <a:p>
            <a:endParaRPr lang="en-GB">
              <a:cs typeface="Calibri" panose="020F0502020204030204"/>
            </a:endParaRPr>
          </a:p>
        </p:txBody>
      </p:sp>
    </p:spTree>
    <p:extLst>
      <p:ext uri="{BB962C8B-B14F-4D97-AF65-F5344CB8AC3E}">
        <p14:creationId xmlns:p14="http://schemas.microsoft.com/office/powerpoint/2010/main" val="3331836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34D7AC55572246B48DC94D166E5574" ma:contentTypeVersion="17" ma:contentTypeDescription="Create a new document." ma:contentTypeScope="" ma:versionID="c1e1487fc5e5ab3b42560d01b46a3aa1">
  <xsd:schema xmlns:xsd="http://www.w3.org/2001/XMLSchema" xmlns:xs="http://www.w3.org/2001/XMLSchema" xmlns:p="http://schemas.microsoft.com/office/2006/metadata/properties" xmlns:ns2="0d8c62ce-8f14-4912-9c34-78e1f1c61ac0" xmlns:ns3="ad642fd4-43f1-4cfe-b300-4fc5851faf75" targetNamespace="http://schemas.microsoft.com/office/2006/metadata/properties" ma:root="true" ma:fieldsID="a6c80931caba6b0d622d7efb96008b6c" ns2:_="" ns3:_="">
    <xsd:import namespace="0d8c62ce-8f14-4912-9c34-78e1f1c61ac0"/>
    <xsd:import namespace="ad642fd4-43f1-4cfe-b300-4fc5851faf7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8c62ce-8f14-4912-9c34-78e1f1c61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492977-2dea-498c-99b4-1555f3d0d96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642fd4-43f1-4cfe-b300-4fc5851faf7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e85210-03c5-4148-840a-75da81daf4d5}" ma:internalName="TaxCatchAll" ma:showField="CatchAllData" ma:web="ad642fd4-43f1-4cfe-b300-4fc5851faf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d642fd4-43f1-4cfe-b300-4fc5851faf75" xsi:nil="true"/>
    <lcf76f155ced4ddcb4097134ff3c332f xmlns="0d8c62ce-8f14-4912-9c34-78e1f1c61ac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2443EBD-CCE5-4782-8CCA-7BA870680A30}"/>
</file>

<file path=customXml/itemProps2.xml><?xml version="1.0" encoding="utf-8"?>
<ds:datastoreItem xmlns:ds="http://schemas.openxmlformats.org/officeDocument/2006/customXml" ds:itemID="{42B911FE-1224-4D13-A31D-8EC7C0059C8C}">
  <ds:schemaRefs>
    <ds:schemaRef ds:uri="http://schemas.microsoft.com/sharepoint/v3/contenttype/forms"/>
  </ds:schemaRefs>
</ds:datastoreItem>
</file>

<file path=customXml/itemProps3.xml><?xml version="1.0" encoding="utf-8"?>
<ds:datastoreItem xmlns:ds="http://schemas.openxmlformats.org/officeDocument/2006/customXml" ds:itemID="{11766C5E-702C-44F7-B90E-E51D18610C2B}">
  <ds:schemaRefs>
    <ds:schemaRef ds:uri="1fe44bfd-dab9-4961-aca6-c96d11f6970b"/>
    <ds:schemaRef ds:uri="3972392e-bea8-4ca6-b1ce-e981ce6bb476"/>
    <ds:schemaRef ds:uri="ed5fc801-65c7-46d6-b6e9-eb701229d6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1587</Words>
  <Application>Microsoft Macintosh PowerPoint</Application>
  <PresentationFormat>Widescreen</PresentationFormat>
  <Paragraphs>135</Paragraphs>
  <Slides>18</Slides>
  <Notes>7</Notes>
  <HiddenSlides>3</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18</vt:i4>
      </vt:variant>
    </vt:vector>
  </HeadingPairs>
  <TitlesOfParts>
    <vt:vector size="30" baseType="lpstr">
      <vt:lpstr>Apercu Pro</vt:lpstr>
      <vt:lpstr>Apercu Pro </vt:lpstr>
      <vt:lpstr>Arial</vt:lpstr>
      <vt:lpstr>Arial,Sans-Serif</vt:lpstr>
      <vt:lpstr>Calibri</vt:lpstr>
      <vt:lpstr>Calibri Light</vt:lpstr>
      <vt:lpstr>Söhne</vt:lpstr>
      <vt:lpstr>Office Theme</vt:lpstr>
      <vt:lpstr>office theme</vt:lpstr>
      <vt:lpstr>Office Theme</vt:lpstr>
      <vt:lpstr>office theme</vt:lpstr>
      <vt:lpstr>Office Theme</vt:lpstr>
      <vt:lpstr>Unleashing Information  and Digital Literacy Skills through generative AI</vt:lpstr>
      <vt:lpstr>Agenda: </vt:lpstr>
      <vt:lpstr>Introduction to IDL and Generative AI</vt:lpstr>
      <vt:lpstr>PowerPoint Presentation</vt:lpstr>
      <vt:lpstr>Unpacking IDL skills</vt:lpstr>
      <vt:lpstr>Example 1: Location of data and information</vt:lpstr>
      <vt:lpstr>ChatGPT Prompts</vt:lpstr>
      <vt:lpstr>Example 2:  Interpretation and evaluation of sources</vt:lpstr>
      <vt:lpstr>ChatGPT Prompt</vt:lpstr>
      <vt:lpstr>Example 3: Ethical and legal access and use of data and information Interpretation and evaluation of sources </vt:lpstr>
      <vt:lpstr>ChatGPT/Perplexity Prompts</vt:lpstr>
      <vt:lpstr>PowerPoint Presentation</vt:lpstr>
      <vt:lpstr>PowerPoint Presentation</vt:lpstr>
      <vt:lpstr>Activity (25 mins) </vt:lpstr>
      <vt:lpstr>PowerPoint Presentation</vt:lpstr>
      <vt:lpstr>KEY TAKEAWAYS + NEXT STEPS</vt:lpstr>
      <vt:lpstr>Partnering with the Library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symposium: workshop schedule</dc:title>
  <dc:creator>Isabella Micallef</dc:creator>
  <cp:lastModifiedBy>Isabella Micallef</cp:lastModifiedBy>
  <cp:revision>28</cp:revision>
  <dcterms:created xsi:type="dcterms:W3CDTF">2023-07-04T02:07:09Z</dcterms:created>
  <dcterms:modified xsi:type="dcterms:W3CDTF">2023-07-20T02:56:55Z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0x01010031CD124161407843AB2C75DFBE9B81F6</vt:lpwstr>
  </property>
  <property fmtid="{D5CDD505-2E9C-101B-9397-08002B2CF9AE}" pid="3" name="MediaServiceImageTags">
    <vt:lpwstr/>
  </property>
</Properties>
</file>